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2" r:id="rId1"/>
    <p:sldMasterId id="2147483694" r:id="rId2"/>
  </p:sldMasterIdLst>
  <p:sldIdLst>
    <p:sldId id="287" r:id="rId3"/>
    <p:sldId id="256" r:id="rId4"/>
    <p:sldId id="258" r:id="rId5"/>
    <p:sldId id="257" r:id="rId6"/>
    <p:sldId id="259" r:id="rId7"/>
    <p:sldId id="260" r:id="rId8"/>
    <p:sldId id="261" r:id="rId9"/>
    <p:sldId id="263" r:id="rId10"/>
    <p:sldId id="284" r:id="rId11"/>
    <p:sldId id="28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9" r:id="rId26"/>
    <p:sldId id="280" r:id="rId27"/>
    <p:sldId id="282" r:id="rId28"/>
    <p:sldId id="286" r:id="rId29"/>
    <p:sldId id="283" r:id="rId30"/>
    <p:sldId id="291" r:id="rId31"/>
    <p:sldId id="292" r:id="rId32"/>
    <p:sldId id="290" r:id="rId33"/>
    <p:sldId id="288" r:id="rId3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3E42"/>
    <a:srgbClr val="800000"/>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91" d="100"/>
          <a:sy n="91" d="100"/>
        </p:scale>
        <p:origin x="91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AD00436-3EE2-499E-89C5-D3301371FC01}" type="doc">
      <dgm:prSet loTypeId="urn:microsoft.com/office/officeart/2008/layout/AlternatingHexagons" loCatId="list" qsTypeId="urn:microsoft.com/office/officeart/2005/8/quickstyle/simple1" qsCatId="simple" csTypeId="urn:microsoft.com/office/officeart/2005/8/colors/accent1_2" csCatId="accent1" phldr="1"/>
      <dgm:spPr/>
      <dgm:t>
        <a:bodyPr/>
        <a:lstStyle/>
        <a:p>
          <a:endParaRPr lang="es-ES"/>
        </a:p>
      </dgm:t>
    </dgm:pt>
    <dgm:pt modelId="{E51F381B-6C22-493D-8801-BD0F186275D9}">
      <dgm:prSet phldrT="[Texto]" custT="1"/>
      <dgm:spPr/>
      <dgm:t>
        <a:bodyPr/>
        <a:lstStyle/>
        <a:p>
          <a:pPr marL="0" marR="0" lvl="0" indent="0" algn="l" defTabSz="914400" eaLnBrk="1" fontAlgn="auto" latinLnBrk="0" hangingPunct="1">
            <a:lnSpc>
              <a:spcPct val="100000"/>
            </a:lnSpc>
            <a:spcBef>
              <a:spcPts val="0"/>
            </a:spcBef>
            <a:spcAft>
              <a:spcPts val="0"/>
            </a:spcAft>
            <a:buClrTx/>
            <a:buSzTx/>
            <a:buFontTx/>
            <a:buNone/>
            <a:tabLst/>
            <a:defRPr/>
          </a:pPr>
          <a:endParaRPr lang="es-ES" sz="1300" b="1" dirty="0" smtClean="0">
            <a:solidFill>
              <a:srgbClr val="763E42"/>
            </a:solidFill>
          </a:endParaRPr>
        </a:p>
        <a:p>
          <a:pPr marL="0" marR="0" lvl="0" indent="0" algn="l" defTabSz="914400" eaLnBrk="1" fontAlgn="auto" latinLnBrk="0" hangingPunct="1">
            <a:lnSpc>
              <a:spcPct val="100000"/>
            </a:lnSpc>
            <a:spcBef>
              <a:spcPts val="0"/>
            </a:spcBef>
            <a:spcAft>
              <a:spcPts val="0"/>
            </a:spcAft>
            <a:buClrTx/>
            <a:buSzTx/>
            <a:buFontTx/>
            <a:buNone/>
            <a:tabLst/>
            <a:defRPr/>
          </a:pPr>
          <a:endParaRPr lang="es-ES" sz="1300" b="1" dirty="0" smtClean="0">
            <a:solidFill>
              <a:srgbClr val="763E42"/>
            </a:solidFill>
          </a:endParaRPr>
        </a:p>
        <a:p>
          <a:pPr marL="0" marR="0" lvl="0" indent="0" algn="ctr" defTabSz="914400" eaLnBrk="1" fontAlgn="auto" latinLnBrk="0" hangingPunct="1">
            <a:lnSpc>
              <a:spcPct val="100000"/>
            </a:lnSpc>
            <a:spcBef>
              <a:spcPts val="0"/>
            </a:spcBef>
            <a:spcAft>
              <a:spcPts val="0"/>
            </a:spcAft>
            <a:buClrTx/>
            <a:buSzTx/>
            <a:buFontTx/>
            <a:buNone/>
            <a:tabLst/>
            <a:defRPr/>
          </a:pPr>
          <a:r>
            <a:rPr lang="es-ES" sz="2000" b="1" dirty="0" smtClean="0">
              <a:solidFill>
                <a:srgbClr val="763E42"/>
              </a:solidFill>
            </a:rPr>
            <a:t>2</a:t>
          </a:r>
        </a:p>
        <a:p>
          <a:pPr marL="0" marR="0" lvl="0" indent="0" algn="ctr" defTabSz="914400" eaLnBrk="1" fontAlgn="auto" latinLnBrk="0" hangingPunct="1">
            <a:lnSpc>
              <a:spcPct val="100000"/>
            </a:lnSpc>
            <a:spcBef>
              <a:spcPts val="0"/>
            </a:spcBef>
            <a:spcAft>
              <a:spcPts val="0"/>
            </a:spcAft>
            <a:buClrTx/>
            <a:buSzTx/>
            <a:buFontTx/>
            <a:buNone/>
            <a:tabLst/>
            <a:defRPr/>
          </a:pPr>
          <a:r>
            <a:rPr lang="es-ES" sz="2000" b="1" dirty="0" smtClean="0">
              <a:solidFill>
                <a:srgbClr val="763E42"/>
              </a:solidFill>
            </a:rPr>
            <a:t>Incumpla con la asistencia a sus labores </a:t>
          </a:r>
        </a:p>
        <a:p>
          <a:pPr lvl="0" algn="l" defTabSz="933450">
            <a:lnSpc>
              <a:spcPct val="90000"/>
            </a:lnSpc>
            <a:spcBef>
              <a:spcPct val="0"/>
            </a:spcBef>
            <a:spcAft>
              <a:spcPct val="35000"/>
            </a:spcAft>
          </a:pPr>
          <a:endParaRPr lang="es-ES" sz="2000" b="1" dirty="0">
            <a:solidFill>
              <a:srgbClr val="763E42"/>
            </a:solidFill>
          </a:endParaRPr>
        </a:p>
      </dgm:t>
    </dgm:pt>
    <dgm:pt modelId="{CB553C7A-C952-4C10-85A0-0F9B342F3D5D}" type="parTrans" cxnId="{1805583F-E362-4D37-AAAD-AE88D908121B}">
      <dgm:prSet/>
      <dgm:spPr/>
      <dgm:t>
        <a:bodyPr/>
        <a:lstStyle/>
        <a:p>
          <a:endParaRPr lang="es-ES" b="1">
            <a:solidFill>
              <a:srgbClr val="763E42"/>
            </a:solidFill>
          </a:endParaRPr>
        </a:p>
      </dgm:t>
    </dgm:pt>
    <dgm:pt modelId="{A942D739-5928-435F-8430-DD245C346F86}" type="sibTrans" cxnId="{1805583F-E362-4D37-AAAD-AE88D908121B}">
      <dgm:prSet/>
      <dgm:spPr/>
      <dgm:t>
        <a:bodyPr/>
        <a:lstStyle/>
        <a:p>
          <a:endParaRPr lang="es-ES" b="1">
            <a:solidFill>
              <a:srgbClr val="763E42"/>
            </a:solidFill>
          </a:endParaRPr>
        </a:p>
      </dgm:t>
    </dgm:pt>
    <dgm:pt modelId="{6A6A1FF6-212A-49B9-8D7D-D7EF9A2DAF46}">
      <dgm:prSet phldrT="[Texto]"/>
      <dgm:spPr>
        <a:solidFill>
          <a:schemeClr val="accent2">
            <a:lumMod val="40000"/>
            <a:lumOff val="60000"/>
          </a:schemeClr>
        </a:solidFill>
      </dgm:spPr>
      <dgm:t>
        <a:bodyPr/>
        <a:lstStyle/>
        <a:p>
          <a:r>
            <a:rPr lang="es-ES" b="1" dirty="0" smtClean="0">
              <a:solidFill>
                <a:srgbClr val="763E42"/>
              </a:solidFill>
            </a:rPr>
            <a:t>4</a:t>
          </a:r>
        </a:p>
        <a:p>
          <a:r>
            <a:rPr lang="es-ES" b="1" dirty="0" smtClean="0">
              <a:solidFill>
                <a:srgbClr val="763E42"/>
              </a:solidFill>
            </a:rPr>
            <a:t>Sin causa justificada </a:t>
          </a:r>
          <a:endParaRPr lang="es-ES" b="1" dirty="0">
            <a:solidFill>
              <a:srgbClr val="763E42"/>
            </a:solidFill>
          </a:endParaRPr>
        </a:p>
      </dgm:t>
    </dgm:pt>
    <dgm:pt modelId="{AFE6A2B5-2E79-4064-A30A-E969D5DF42BE}" type="parTrans" cxnId="{2D424E6E-BF06-456B-B333-2E6BD477E217}">
      <dgm:prSet/>
      <dgm:spPr/>
      <dgm:t>
        <a:bodyPr/>
        <a:lstStyle/>
        <a:p>
          <a:endParaRPr lang="es-ES" b="1">
            <a:solidFill>
              <a:srgbClr val="763E42"/>
            </a:solidFill>
          </a:endParaRPr>
        </a:p>
      </dgm:t>
    </dgm:pt>
    <dgm:pt modelId="{A207E43D-8284-4797-96AF-ACAD58C0DF03}" type="sibTrans" cxnId="{2D424E6E-BF06-456B-B333-2E6BD477E217}">
      <dgm:prSet/>
      <dgm:spPr>
        <a:solidFill>
          <a:schemeClr val="accent2">
            <a:lumMod val="40000"/>
            <a:lumOff val="60000"/>
          </a:schemeClr>
        </a:solidFill>
      </dgm:spPr>
      <dgm:t>
        <a:bodyPr/>
        <a:lstStyle/>
        <a:p>
          <a:r>
            <a:rPr lang="es-ES" b="1" dirty="0" smtClean="0">
              <a:solidFill>
                <a:srgbClr val="763E42"/>
              </a:solidFill>
            </a:rPr>
            <a:t>3</a:t>
          </a:r>
        </a:p>
        <a:p>
          <a:r>
            <a:rPr lang="es-ES" b="1" dirty="0" smtClean="0">
              <a:solidFill>
                <a:srgbClr val="763E42"/>
              </a:solidFill>
            </a:rPr>
            <a:t>Por mas de tres días consecutivos o discontinuos en 30 días naturales</a:t>
          </a:r>
          <a:endParaRPr lang="es-ES" b="1" dirty="0">
            <a:solidFill>
              <a:srgbClr val="763E42"/>
            </a:solidFill>
          </a:endParaRPr>
        </a:p>
      </dgm:t>
    </dgm:pt>
    <dgm:pt modelId="{A1FA4F58-EB89-43DC-A247-761364284454}">
      <dgm:prSet phldrT="[Texto]"/>
      <dgm:spPr>
        <a:solidFill>
          <a:schemeClr val="accent2">
            <a:lumMod val="40000"/>
            <a:lumOff val="60000"/>
          </a:schemeClr>
        </a:solidFill>
      </dgm:spPr>
      <dgm:t>
        <a:bodyPr/>
        <a:lstStyle/>
        <a:p>
          <a:endParaRPr lang="es-ES" b="1" dirty="0">
            <a:solidFill>
              <a:srgbClr val="763E42"/>
            </a:solidFill>
          </a:endParaRPr>
        </a:p>
      </dgm:t>
    </dgm:pt>
    <dgm:pt modelId="{15B3C7BF-2456-47DB-B558-C4DC51969488}" type="parTrans" cxnId="{30F0D826-2B97-4D7E-AABB-27B56ABE30B1}">
      <dgm:prSet/>
      <dgm:spPr/>
      <dgm:t>
        <a:bodyPr/>
        <a:lstStyle/>
        <a:p>
          <a:endParaRPr lang="es-ES" b="1">
            <a:solidFill>
              <a:srgbClr val="763E42"/>
            </a:solidFill>
          </a:endParaRPr>
        </a:p>
      </dgm:t>
    </dgm:pt>
    <dgm:pt modelId="{62F852FB-D2B2-45C2-9645-09B8C578D477}" type="sibTrans" cxnId="{30F0D826-2B97-4D7E-AABB-27B56ABE30B1}">
      <dgm:prSet/>
      <dgm:spPr>
        <a:solidFill>
          <a:schemeClr val="accent2">
            <a:lumMod val="40000"/>
            <a:lumOff val="60000"/>
          </a:schemeClr>
        </a:solidFill>
      </dgm:spPr>
      <dgm:t>
        <a:bodyPr/>
        <a:lstStyle/>
        <a:p>
          <a:r>
            <a:rPr lang="es-ES" b="1" dirty="0" smtClean="0">
              <a:solidFill>
                <a:srgbClr val="763E42"/>
              </a:solidFill>
            </a:rPr>
            <a:t>5</a:t>
          </a:r>
        </a:p>
        <a:p>
          <a:r>
            <a:rPr lang="es-ES" b="1" dirty="0" smtClean="0">
              <a:solidFill>
                <a:srgbClr val="763E42"/>
              </a:solidFill>
            </a:rPr>
            <a:t>REGLMANETO DE LA LEY DE EDUCACION DEL ESTADO DE JALISCO PARA INICIAR, SUSTANCIAR Y RESOLVER EL PROCEDIMIENTO PREVISTO ART. 255</a:t>
          </a:r>
          <a:endParaRPr lang="es-ES" b="1" dirty="0">
            <a:solidFill>
              <a:srgbClr val="763E42"/>
            </a:solidFill>
          </a:endParaRPr>
        </a:p>
      </dgm:t>
    </dgm:pt>
    <dgm:pt modelId="{5C4CB428-84E4-431D-9934-202FF0213331}">
      <dgm:prSet phldrT="[Texto]" custT="1"/>
      <dgm:spPr/>
      <dgm:t>
        <a:bodyPr/>
        <a:lstStyle/>
        <a:p>
          <a:pPr algn="ctr"/>
          <a:r>
            <a:rPr lang="es-ES" sz="1300" b="1" dirty="0" smtClean="0">
              <a:solidFill>
                <a:srgbClr val="763E42"/>
              </a:solidFill>
            </a:rPr>
            <a:t>6</a:t>
          </a:r>
        </a:p>
        <a:p>
          <a:pPr algn="ctr"/>
          <a:endParaRPr lang="es-ES" sz="1300" b="1" dirty="0" smtClean="0">
            <a:solidFill>
              <a:srgbClr val="763E42"/>
            </a:solidFill>
          </a:endParaRPr>
        </a:p>
        <a:p>
          <a:pPr algn="ctr"/>
          <a:r>
            <a:rPr lang="es-ES" sz="1300" b="1" dirty="0" smtClean="0">
              <a:solidFill>
                <a:srgbClr val="763E42"/>
              </a:solidFill>
            </a:rPr>
            <a:t>ART. 8 </a:t>
          </a:r>
        </a:p>
        <a:p>
          <a:pPr algn="ctr"/>
          <a:r>
            <a:rPr lang="es-ES" sz="1300" b="1" dirty="0" smtClean="0">
              <a:solidFill>
                <a:srgbClr val="763E42"/>
              </a:solidFill>
            </a:rPr>
            <a:t>LEVANTA LA ACTA ADMINISTRATIVA SE REMITE  EN UN </a:t>
          </a:r>
          <a:r>
            <a:rPr lang="es-ES" sz="1400" b="1" dirty="0" smtClean="0">
              <a:solidFill>
                <a:srgbClr val="763E42"/>
              </a:solidFill>
            </a:rPr>
            <a:t>TERMINO DE 5 DIAS </a:t>
          </a:r>
          <a:r>
            <a:rPr lang="es-ES" sz="1300" b="1" dirty="0" smtClean="0">
              <a:solidFill>
                <a:srgbClr val="763E42"/>
              </a:solidFill>
            </a:rPr>
            <a:t>HABILES, ES DECIR A LA CUARTA INASISTENCIA </a:t>
          </a:r>
          <a:endParaRPr lang="es-ES" sz="1300" b="1" dirty="0">
            <a:solidFill>
              <a:srgbClr val="763E42"/>
            </a:solidFill>
          </a:endParaRPr>
        </a:p>
      </dgm:t>
    </dgm:pt>
    <dgm:pt modelId="{8243A92C-D038-4E6F-A56F-8572C0D92FAD}" type="parTrans" cxnId="{7A70D2D3-9F14-4226-B361-18FB6AD01141}">
      <dgm:prSet/>
      <dgm:spPr/>
      <dgm:t>
        <a:bodyPr/>
        <a:lstStyle/>
        <a:p>
          <a:endParaRPr lang="es-ES" b="1">
            <a:solidFill>
              <a:srgbClr val="763E42"/>
            </a:solidFill>
          </a:endParaRPr>
        </a:p>
      </dgm:t>
    </dgm:pt>
    <dgm:pt modelId="{780B5E48-79FC-48D0-9C89-94C78E58186F}" type="sibTrans" cxnId="{7A70D2D3-9F14-4226-B361-18FB6AD01141}">
      <dgm:prSet/>
      <dgm:spPr/>
      <dgm:t>
        <a:bodyPr/>
        <a:lstStyle/>
        <a:p>
          <a:endParaRPr lang="es-ES" b="1">
            <a:solidFill>
              <a:srgbClr val="763E42"/>
            </a:solidFill>
          </a:endParaRPr>
        </a:p>
      </dgm:t>
    </dgm:pt>
    <dgm:pt modelId="{B213BA30-8539-4495-BF84-F20B58F72A17}">
      <dgm:prSet phldrT="[Texto]"/>
      <dgm:spPr>
        <a:solidFill>
          <a:schemeClr val="accent2">
            <a:lumMod val="40000"/>
            <a:lumOff val="60000"/>
          </a:schemeClr>
        </a:solidFill>
      </dgm:spPr>
      <dgm:t>
        <a:bodyPr/>
        <a:lstStyle/>
        <a:p>
          <a:endParaRPr lang="es-ES" b="1" dirty="0" smtClean="0">
            <a:solidFill>
              <a:srgbClr val="763E42"/>
            </a:solidFill>
          </a:endParaRPr>
        </a:p>
      </dgm:t>
    </dgm:pt>
    <dgm:pt modelId="{5FBCD5FE-1188-4411-AC7B-5FA3CFBE8377}" type="sibTrans" cxnId="{FA758AB8-7EC9-4E5C-86A7-F3903C895943}">
      <dgm:prSet/>
      <dgm:spPr>
        <a:solidFill>
          <a:schemeClr val="accent2">
            <a:lumMod val="40000"/>
            <a:lumOff val="60000"/>
          </a:schemeClr>
        </a:solidFill>
      </dgm:spPr>
      <dgm:t>
        <a:bodyPr/>
        <a:lstStyle/>
        <a:p>
          <a:r>
            <a:rPr lang="es-ES" b="1" dirty="0" smtClean="0">
              <a:solidFill>
                <a:srgbClr val="763E42"/>
              </a:solidFill>
            </a:rPr>
            <a:t>1</a:t>
          </a:r>
        </a:p>
        <a:p>
          <a:r>
            <a:rPr lang="es-ES" b="1" dirty="0" smtClean="0">
              <a:solidFill>
                <a:srgbClr val="763E42"/>
              </a:solidFill>
            </a:rPr>
            <a:t>LEY DE EDUCACION DEL ESTADO DE JALISCO</a:t>
          </a:r>
          <a:endParaRPr lang="es-ES" b="1" dirty="0">
            <a:solidFill>
              <a:srgbClr val="763E42"/>
            </a:solidFill>
          </a:endParaRPr>
        </a:p>
      </dgm:t>
    </dgm:pt>
    <dgm:pt modelId="{F9E69C43-16E8-487E-8E00-4EB4D55A8C77}" type="parTrans" cxnId="{FA758AB8-7EC9-4E5C-86A7-F3903C895943}">
      <dgm:prSet/>
      <dgm:spPr/>
      <dgm:t>
        <a:bodyPr/>
        <a:lstStyle/>
        <a:p>
          <a:endParaRPr lang="es-ES" b="1">
            <a:solidFill>
              <a:srgbClr val="763E42"/>
            </a:solidFill>
          </a:endParaRPr>
        </a:p>
      </dgm:t>
    </dgm:pt>
    <dgm:pt modelId="{6ADD989E-6A63-4CAD-A659-5E85F16EE597}" type="pres">
      <dgm:prSet presAssocID="{EAD00436-3EE2-499E-89C5-D3301371FC01}" presName="Name0" presStyleCnt="0">
        <dgm:presLayoutVars>
          <dgm:chMax/>
          <dgm:chPref/>
          <dgm:dir/>
          <dgm:animLvl val="lvl"/>
        </dgm:presLayoutVars>
      </dgm:prSet>
      <dgm:spPr/>
      <dgm:t>
        <a:bodyPr/>
        <a:lstStyle/>
        <a:p>
          <a:endParaRPr lang="es-ES"/>
        </a:p>
      </dgm:t>
    </dgm:pt>
    <dgm:pt modelId="{D41EBEFF-3D53-47E1-A22F-ADBF01A71241}" type="pres">
      <dgm:prSet presAssocID="{B213BA30-8539-4495-BF84-F20B58F72A17}" presName="composite" presStyleCnt="0"/>
      <dgm:spPr/>
    </dgm:pt>
    <dgm:pt modelId="{3EBB37A9-E6A4-4F89-B000-BDF37769D0DC}" type="pres">
      <dgm:prSet presAssocID="{B213BA30-8539-4495-BF84-F20B58F72A17}" presName="Parent1" presStyleLbl="node1" presStyleIdx="0" presStyleCnt="6" custScaleX="164420" custLinFactNeighborX="53587" custLinFactNeighborY="2779">
        <dgm:presLayoutVars>
          <dgm:chMax val="1"/>
          <dgm:chPref val="1"/>
          <dgm:bulletEnabled val="1"/>
        </dgm:presLayoutVars>
      </dgm:prSet>
      <dgm:spPr/>
      <dgm:t>
        <a:bodyPr/>
        <a:lstStyle/>
        <a:p>
          <a:endParaRPr lang="es-ES"/>
        </a:p>
      </dgm:t>
    </dgm:pt>
    <dgm:pt modelId="{96358361-61F9-463E-ACF8-36B0FFD4B5E4}" type="pres">
      <dgm:prSet presAssocID="{B213BA30-8539-4495-BF84-F20B58F72A17}" presName="Childtext1" presStyleLbl="revTx" presStyleIdx="0" presStyleCnt="3" custLinFactNeighborX="-41277" custLinFactNeighborY="7313">
        <dgm:presLayoutVars>
          <dgm:chMax val="0"/>
          <dgm:chPref val="0"/>
          <dgm:bulletEnabled val="1"/>
        </dgm:presLayoutVars>
      </dgm:prSet>
      <dgm:spPr/>
      <dgm:t>
        <a:bodyPr/>
        <a:lstStyle/>
        <a:p>
          <a:endParaRPr lang="es-ES"/>
        </a:p>
      </dgm:t>
    </dgm:pt>
    <dgm:pt modelId="{8E8F478D-A232-46AA-8917-3649CC382B43}" type="pres">
      <dgm:prSet presAssocID="{B213BA30-8539-4495-BF84-F20B58F72A17}" presName="BalanceSpacing" presStyleCnt="0"/>
      <dgm:spPr/>
    </dgm:pt>
    <dgm:pt modelId="{2829B6F5-EBC7-40C4-94DC-794800FB0A3C}" type="pres">
      <dgm:prSet presAssocID="{B213BA30-8539-4495-BF84-F20B58F72A17}" presName="BalanceSpacing1" presStyleCnt="0"/>
      <dgm:spPr/>
    </dgm:pt>
    <dgm:pt modelId="{8E61826B-B162-4B4C-8E00-B8B52D4B270F}" type="pres">
      <dgm:prSet presAssocID="{5FBCD5FE-1188-4411-AC7B-5FA3CFBE8377}" presName="Accent1Text" presStyleLbl="node1" presStyleIdx="1" presStyleCnt="6" custScaleX="141764" custLinFactNeighborX="-1847" custLinFactNeighborY="1607"/>
      <dgm:spPr/>
      <dgm:t>
        <a:bodyPr/>
        <a:lstStyle/>
        <a:p>
          <a:endParaRPr lang="es-ES"/>
        </a:p>
      </dgm:t>
    </dgm:pt>
    <dgm:pt modelId="{0E83AF56-A62D-4DFF-9CC9-CBFF61F9C34F}" type="pres">
      <dgm:prSet presAssocID="{5FBCD5FE-1188-4411-AC7B-5FA3CFBE8377}" presName="spaceBetweenRectangles" presStyleCnt="0"/>
      <dgm:spPr/>
    </dgm:pt>
    <dgm:pt modelId="{6A2F39A5-467D-49F7-8CA8-BF2A6173E694}" type="pres">
      <dgm:prSet presAssocID="{6A6A1FF6-212A-49B9-8D7D-D7EF9A2DAF46}" presName="composite" presStyleCnt="0"/>
      <dgm:spPr/>
    </dgm:pt>
    <dgm:pt modelId="{096760B6-5B40-44EA-9FEF-0C1E75974334}" type="pres">
      <dgm:prSet presAssocID="{6A6A1FF6-212A-49B9-8D7D-D7EF9A2DAF46}" presName="Parent1" presStyleLbl="node1" presStyleIdx="2" presStyleCnt="6">
        <dgm:presLayoutVars>
          <dgm:chMax val="1"/>
          <dgm:chPref val="1"/>
          <dgm:bulletEnabled val="1"/>
        </dgm:presLayoutVars>
      </dgm:prSet>
      <dgm:spPr/>
      <dgm:t>
        <a:bodyPr/>
        <a:lstStyle/>
        <a:p>
          <a:endParaRPr lang="es-ES"/>
        </a:p>
      </dgm:t>
    </dgm:pt>
    <dgm:pt modelId="{E839BB3B-BAF9-42B3-9915-960311303A21}" type="pres">
      <dgm:prSet presAssocID="{6A6A1FF6-212A-49B9-8D7D-D7EF9A2DAF46}" presName="Childtext1" presStyleLbl="revTx" presStyleIdx="1" presStyleCnt="3">
        <dgm:presLayoutVars>
          <dgm:chMax val="0"/>
          <dgm:chPref val="0"/>
          <dgm:bulletEnabled val="1"/>
        </dgm:presLayoutVars>
      </dgm:prSet>
      <dgm:spPr/>
      <dgm:t>
        <a:bodyPr/>
        <a:lstStyle/>
        <a:p>
          <a:endParaRPr lang="es-ES"/>
        </a:p>
      </dgm:t>
    </dgm:pt>
    <dgm:pt modelId="{AF2E719B-374D-450A-83E5-D5761AA9EBF5}" type="pres">
      <dgm:prSet presAssocID="{6A6A1FF6-212A-49B9-8D7D-D7EF9A2DAF46}" presName="BalanceSpacing" presStyleCnt="0"/>
      <dgm:spPr/>
    </dgm:pt>
    <dgm:pt modelId="{720DB694-0FD7-43FB-A686-FE1229F4E6E1}" type="pres">
      <dgm:prSet presAssocID="{6A6A1FF6-212A-49B9-8D7D-D7EF9A2DAF46}" presName="BalanceSpacing1" presStyleCnt="0"/>
      <dgm:spPr/>
    </dgm:pt>
    <dgm:pt modelId="{94AFF44C-317C-4AD3-B48F-9BE95BD46B70}" type="pres">
      <dgm:prSet presAssocID="{A207E43D-8284-4797-96AF-ACAD58C0DF03}" presName="Accent1Text" presStyleLbl="node1" presStyleIdx="3" presStyleCnt="6" custScaleX="173832" custScaleY="74785" custLinFactNeighborX="49210" custLinFactNeighborY="-5366"/>
      <dgm:spPr/>
      <dgm:t>
        <a:bodyPr/>
        <a:lstStyle/>
        <a:p>
          <a:endParaRPr lang="es-ES"/>
        </a:p>
      </dgm:t>
    </dgm:pt>
    <dgm:pt modelId="{C462F1E1-756E-4474-B2C3-E941A4898FB9}" type="pres">
      <dgm:prSet presAssocID="{A207E43D-8284-4797-96AF-ACAD58C0DF03}" presName="spaceBetweenRectangles" presStyleCnt="0"/>
      <dgm:spPr/>
    </dgm:pt>
    <dgm:pt modelId="{476727FF-089A-49A0-9E7D-1E4B0C306E80}" type="pres">
      <dgm:prSet presAssocID="{A1FA4F58-EB89-43DC-A247-761364284454}" presName="composite" presStyleCnt="0"/>
      <dgm:spPr/>
    </dgm:pt>
    <dgm:pt modelId="{EA522D12-094B-4D74-B5EA-E1FE7FB6CDE5}" type="pres">
      <dgm:prSet presAssocID="{A1FA4F58-EB89-43DC-A247-761364284454}" presName="Parent1" presStyleLbl="node1" presStyleIdx="4" presStyleCnt="6" custScaleX="168088" custLinFactNeighborX="99381" custLinFactNeighborY="-946">
        <dgm:presLayoutVars>
          <dgm:chMax val="1"/>
          <dgm:chPref val="1"/>
          <dgm:bulletEnabled val="1"/>
        </dgm:presLayoutVars>
      </dgm:prSet>
      <dgm:spPr/>
      <dgm:t>
        <a:bodyPr/>
        <a:lstStyle/>
        <a:p>
          <a:endParaRPr lang="es-ES"/>
        </a:p>
      </dgm:t>
    </dgm:pt>
    <dgm:pt modelId="{23000F40-151D-42EF-B5D7-0A67240208DE}" type="pres">
      <dgm:prSet presAssocID="{A1FA4F58-EB89-43DC-A247-761364284454}" presName="Childtext1" presStyleLbl="revTx" presStyleIdx="2" presStyleCnt="3" custScaleX="91003" custScaleY="138041" custLinFactNeighborX="-9783" custLinFactNeighborY="-8610">
        <dgm:presLayoutVars>
          <dgm:chMax val="0"/>
          <dgm:chPref val="0"/>
          <dgm:bulletEnabled val="1"/>
        </dgm:presLayoutVars>
      </dgm:prSet>
      <dgm:spPr/>
      <dgm:t>
        <a:bodyPr/>
        <a:lstStyle/>
        <a:p>
          <a:endParaRPr lang="es-ES"/>
        </a:p>
      </dgm:t>
    </dgm:pt>
    <dgm:pt modelId="{64F4DAD6-36AE-4753-A129-C07F863CADA9}" type="pres">
      <dgm:prSet presAssocID="{A1FA4F58-EB89-43DC-A247-761364284454}" presName="BalanceSpacing" presStyleCnt="0"/>
      <dgm:spPr/>
    </dgm:pt>
    <dgm:pt modelId="{6340174F-F977-42CE-97E2-11738AA9C655}" type="pres">
      <dgm:prSet presAssocID="{A1FA4F58-EB89-43DC-A247-761364284454}" presName="BalanceSpacing1" presStyleCnt="0"/>
      <dgm:spPr/>
    </dgm:pt>
    <dgm:pt modelId="{19A36BB5-E15D-4009-8A46-F2F5FE57A48B}" type="pres">
      <dgm:prSet presAssocID="{62F852FB-D2B2-45C2-9645-09B8C578D477}" presName="Accent1Text" presStyleLbl="node1" presStyleIdx="5" presStyleCnt="6" custScaleX="185476" custScaleY="77025"/>
      <dgm:spPr/>
      <dgm:t>
        <a:bodyPr/>
        <a:lstStyle/>
        <a:p>
          <a:endParaRPr lang="es-ES"/>
        </a:p>
      </dgm:t>
    </dgm:pt>
  </dgm:ptLst>
  <dgm:cxnLst>
    <dgm:cxn modelId="{D3391CE3-6F00-4150-8265-088CC93BC556}" type="presOf" srcId="{5C4CB428-84E4-431D-9934-202FF0213331}" destId="{23000F40-151D-42EF-B5D7-0A67240208DE}" srcOrd="0" destOrd="0" presId="urn:microsoft.com/office/officeart/2008/layout/AlternatingHexagons"/>
    <dgm:cxn modelId="{8AD3BC52-763A-4F0E-94DE-3D7268146DEA}" type="presOf" srcId="{6A6A1FF6-212A-49B9-8D7D-D7EF9A2DAF46}" destId="{096760B6-5B40-44EA-9FEF-0C1E75974334}" srcOrd="0" destOrd="0" presId="urn:microsoft.com/office/officeart/2008/layout/AlternatingHexagons"/>
    <dgm:cxn modelId="{17CD7B5B-8AE0-47BB-B0E7-BC37EA701097}" type="presOf" srcId="{A1FA4F58-EB89-43DC-A247-761364284454}" destId="{EA522D12-094B-4D74-B5EA-E1FE7FB6CDE5}" srcOrd="0" destOrd="0" presId="urn:microsoft.com/office/officeart/2008/layout/AlternatingHexagons"/>
    <dgm:cxn modelId="{E66FEEA1-E6E8-4729-9D7B-2062A5567B1E}" type="presOf" srcId="{EAD00436-3EE2-499E-89C5-D3301371FC01}" destId="{6ADD989E-6A63-4CAD-A659-5E85F16EE597}" srcOrd="0" destOrd="0" presId="urn:microsoft.com/office/officeart/2008/layout/AlternatingHexagons"/>
    <dgm:cxn modelId="{FA758AB8-7EC9-4E5C-86A7-F3903C895943}" srcId="{EAD00436-3EE2-499E-89C5-D3301371FC01}" destId="{B213BA30-8539-4495-BF84-F20B58F72A17}" srcOrd="0" destOrd="0" parTransId="{F9E69C43-16E8-487E-8E00-4EB4D55A8C77}" sibTransId="{5FBCD5FE-1188-4411-AC7B-5FA3CFBE8377}"/>
    <dgm:cxn modelId="{30F0D826-2B97-4D7E-AABB-27B56ABE30B1}" srcId="{EAD00436-3EE2-499E-89C5-D3301371FC01}" destId="{A1FA4F58-EB89-43DC-A247-761364284454}" srcOrd="2" destOrd="0" parTransId="{15B3C7BF-2456-47DB-B558-C4DC51969488}" sibTransId="{62F852FB-D2B2-45C2-9645-09B8C578D477}"/>
    <dgm:cxn modelId="{1805583F-E362-4D37-AAAD-AE88D908121B}" srcId="{B213BA30-8539-4495-BF84-F20B58F72A17}" destId="{E51F381B-6C22-493D-8801-BD0F186275D9}" srcOrd="0" destOrd="0" parTransId="{CB553C7A-C952-4C10-85A0-0F9B342F3D5D}" sibTransId="{A942D739-5928-435F-8430-DD245C346F86}"/>
    <dgm:cxn modelId="{40C2D811-5DA6-4FD2-BF79-26DA83ADBC42}" type="presOf" srcId="{B213BA30-8539-4495-BF84-F20B58F72A17}" destId="{3EBB37A9-E6A4-4F89-B000-BDF37769D0DC}" srcOrd="0" destOrd="0" presId="urn:microsoft.com/office/officeart/2008/layout/AlternatingHexagons"/>
    <dgm:cxn modelId="{BAC5531C-E4A0-416C-AFFF-39BFC36C51C6}" type="presOf" srcId="{5FBCD5FE-1188-4411-AC7B-5FA3CFBE8377}" destId="{8E61826B-B162-4B4C-8E00-B8B52D4B270F}" srcOrd="0" destOrd="0" presId="urn:microsoft.com/office/officeart/2008/layout/AlternatingHexagons"/>
    <dgm:cxn modelId="{D414E780-88F3-4356-B5DB-F03BA018FEA6}" type="presOf" srcId="{A207E43D-8284-4797-96AF-ACAD58C0DF03}" destId="{94AFF44C-317C-4AD3-B48F-9BE95BD46B70}" srcOrd="0" destOrd="0" presId="urn:microsoft.com/office/officeart/2008/layout/AlternatingHexagons"/>
    <dgm:cxn modelId="{2D424E6E-BF06-456B-B333-2E6BD477E217}" srcId="{EAD00436-3EE2-499E-89C5-D3301371FC01}" destId="{6A6A1FF6-212A-49B9-8D7D-D7EF9A2DAF46}" srcOrd="1" destOrd="0" parTransId="{AFE6A2B5-2E79-4064-A30A-E969D5DF42BE}" sibTransId="{A207E43D-8284-4797-96AF-ACAD58C0DF03}"/>
    <dgm:cxn modelId="{7A70D2D3-9F14-4226-B361-18FB6AD01141}" srcId="{A1FA4F58-EB89-43DC-A247-761364284454}" destId="{5C4CB428-84E4-431D-9934-202FF0213331}" srcOrd="0" destOrd="0" parTransId="{8243A92C-D038-4E6F-A56F-8572C0D92FAD}" sibTransId="{780B5E48-79FC-48D0-9C89-94C78E58186F}"/>
    <dgm:cxn modelId="{6F8C991A-90D7-4FEB-BB34-33C1F1DA7CDB}" type="presOf" srcId="{E51F381B-6C22-493D-8801-BD0F186275D9}" destId="{96358361-61F9-463E-ACF8-36B0FFD4B5E4}" srcOrd="0" destOrd="0" presId="urn:microsoft.com/office/officeart/2008/layout/AlternatingHexagons"/>
    <dgm:cxn modelId="{723F1A41-015A-4A3F-BA9E-816F1B331BA8}" type="presOf" srcId="{62F852FB-D2B2-45C2-9645-09B8C578D477}" destId="{19A36BB5-E15D-4009-8A46-F2F5FE57A48B}" srcOrd="0" destOrd="0" presId="urn:microsoft.com/office/officeart/2008/layout/AlternatingHexagons"/>
    <dgm:cxn modelId="{416ED8E9-64EC-4429-BB9C-54AB92477C98}" type="presParOf" srcId="{6ADD989E-6A63-4CAD-A659-5E85F16EE597}" destId="{D41EBEFF-3D53-47E1-A22F-ADBF01A71241}" srcOrd="0" destOrd="0" presId="urn:microsoft.com/office/officeart/2008/layout/AlternatingHexagons"/>
    <dgm:cxn modelId="{15EAB2E4-FA75-4471-BEB4-88E9721F3212}" type="presParOf" srcId="{D41EBEFF-3D53-47E1-A22F-ADBF01A71241}" destId="{3EBB37A9-E6A4-4F89-B000-BDF37769D0DC}" srcOrd="0" destOrd="0" presId="urn:microsoft.com/office/officeart/2008/layout/AlternatingHexagons"/>
    <dgm:cxn modelId="{52890F61-0F2F-44EB-BDEA-2415797A3D1A}" type="presParOf" srcId="{D41EBEFF-3D53-47E1-A22F-ADBF01A71241}" destId="{96358361-61F9-463E-ACF8-36B0FFD4B5E4}" srcOrd="1" destOrd="0" presId="urn:microsoft.com/office/officeart/2008/layout/AlternatingHexagons"/>
    <dgm:cxn modelId="{C4ADBF17-CA59-4E5E-BB81-3D318803E6DF}" type="presParOf" srcId="{D41EBEFF-3D53-47E1-A22F-ADBF01A71241}" destId="{8E8F478D-A232-46AA-8917-3649CC382B43}" srcOrd="2" destOrd="0" presId="urn:microsoft.com/office/officeart/2008/layout/AlternatingHexagons"/>
    <dgm:cxn modelId="{7F82DF27-C356-49FB-B1FD-7E73A757BCF9}" type="presParOf" srcId="{D41EBEFF-3D53-47E1-A22F-ADBF01A71241}" destId="{2829B6F5-EBC7-40C4-94DC-794800FB0A3C}" srcOrd="3" destOrd="0" presId="urn:microsoft.com/office/officeart/2008/layout/AlternatingHexagons"/>
    <dgm:cxn modelId="{B2D01455-4A5F-4557-AD32-5481D331D1B0}" type="presParOf" srcId="{D41EBEFF-3D53-47E1-A22F-ADBF01A71241}" destId="{8E61826B-B162-4B4C-8E00-B8B52D4B270F}" srcOrd="4" destOrd="0" presId="urn:microsoft.com/office/officeart/2008/layout/AlternatingHexagons"/>
    <dgm:cxn modelId="{46C7C0F1-E043-4C6D-90DE-C650DB2FCEC3}" type="presParOf" srcId="{6ADD989E-6A63-4CAD-A659-5E85F16EE597}" destId="{0E83AF56-A62D-4DFF-9CC9-CBFF61F9C34F}" srcOrd="1" destOrd="0" presId="urn:microsoft.com/office/officeart/2008/layout/AlternatingHexagons"/>
    <dgm:cxn modelId="{05902C92-848A-4CDC-A242-9AE1CCA00FEF}" type="presParOf" srcId="{6ADD989E-6A63-4CAD-A659-5E85F16EE597}" destId="{6A2F39A5-467D-49F7-8CA8-BF2A6173E694}" srcOrd="2" destOrd="0" presId="urn:microsoft.com/office/officeart/2008/layout/AlternatingHexagons"/>
    <dgm:cxn modelId="{0E834C2D-4A17-4C58-AA8B-BD4011AE28AD}" type="presParOf" srcId="{6A2F39A5-467D-49F7-8CA8-BF2A6173E694}" destId="{096760B6-5B40-44EA-9FEF-0C1E75974334}" srcOrd="0" destOrd="0" presId="urn:microsoft.com/office/officeart/2008/layout/AlternatingHexagons"/>
    <dgm:cxn modelId="{56A07FDF-73C0-432A-A1B5-32EE6CBBBC7A}" type="presParOf" srcId="{6A2F39A5-467D-49F7-8CA8-BF2A6173E694}" destId="{E839BB3B-BAF9-42B3-9915-960311303A21}" srcOrd="1" destOrd="0" presId="urn:microsoft.com/office/officeart/2008/layout/AlternatingHexagons"/>
    <dgm:cxn modelId="{78252D11-A370-4E50-9A4B-B255281EA87C}" type="presParOf" srcId="{6A2F39A5-467D-49F7-8CA8-BF2A6173E694}" destId="{AF2E719B-374D-450A-83E5-D5761AA9EBF5}" srcOrd="2" destOrd="0" presId="urn:microsoft.com/office/officeart/2008/layout/AlternatingHexagons"/>
    <dgm:cxn modelId="{C71069D9-6B21-43D2-878A-B583E50BF140}" type="presParOf" srcId="{6A2F39A5-467D-49F7-8CA8-BF2A6173E694}" destId="{720DB694-0FD7-43FB-A686-FE1229F4E6E1}" srcOrd="3" destOrd="0" presId="urn:microsoft.com/office/officeart/2008/layout/AlternatingHexagons"/>
    <dgm:cxn modelId="{81975791-1826-4A68-8551-679590401E1E}" type="presParOf" srcId="{6A2F39A5-467D-49F7-8CA8-BF2A6173E694}" destId="{94AFF44C-317C-4AD3-B48F-9BE95BD46B70}" srcOrd="4" destOrd="0" presId="urn:microsoft.com/office/officeart/2008/layout/AlternatingHexagons"/>
    <dgm:cxn modelId="{5F9B176C-16A3-4965-AE0A-8AE235E1B4C3}" type="presParOf" srcId="{6ADD989E-6A63-4CAD-A659-5E85F16EE597}" destId="{C462F1E1-756E-4474-B2C3-E941A4898FB9}" srcOrd="3" destOrd="0" presId="urn:microsoft.com/office/officeart/2008/layout/AlternatingHexagons"/>
    <dgm:cxn modelId="{35BB6B33-C5D9-4B35-967E-58F46F6F70B3}" type="presParOf" srcId="{6ADD989E-6A63-4CAD-A659-5E85F16EE597}" destId="{476727FF-089A-49A0-9E7D-1E4B0C306E80}" srcOrd="4" destOrd="0" presId="urn:microsoft.com/office/officeart/2008/layout/AlternatingHexagons"/>
    <dgm:cxn modelId="{D4331BDA-B541-4A6D-B300-018E3AD81D2E}" type="presParOf" srcId="{476727FF-089A-49A0-9E7D-1E4B0C306E80}" destId="{EA522D12-094B-4D74-B5EA-E1FE7FB6CDE5}" srcOrd="0" destOrd="0" presId="urn:microsoft.com/office/officeart/2008/layout/AlternatingHexagons"/>
    <dgm:cxn modelId="{166609FE-1FA1-4A38-8109-053D5716BA73}" type="presParOf" srcId="{476727FF-089A-49A0-9E7D-1E4B0C306E80}" destId="{23000F40-151D-42EF-B5D7-0A67240208DE}" srcOrd="1" destOrd="0" presId="urn:microsoft.com/office/officeart/2008/layout/AlternatingHexagons"/>
    <dgm:cxn modelId="{D67D4E76-23B7-4EF8-9CF7-521961E3CC6B}" type="presParOf" srcId="{476727FF-089A-49A0-9E7D-1E4B0C306E80}" destId="{64F4DAD6-36AE-4753-A129-C07F863CADA9}" srcOrd="2" destOrd="0" presId="urn:microsoft.com/office/officeart/2008/layout/AlternatingHexagons"/>
    <dgm:cxn modelId="{25E84059-0592-4D4A-B7DD-ADF2DB96F934}" type="presParOf" srcId="{476727FF-089A-49A0-9E7D-1E4B0C306E80}" destId="{6340174F-F977-42CE-97E2-11738AA9C655}" srcOrd="3" destOrd="0" presId="urn:microsoft.com/office/officeart/2008/layout/AlternatingHexagons"/>
    <dgm:cxn modelId="{87757553-D341-4568-AB1F-FA182E1D7652}" type="presParOf" srcId="{476727FF-089A-49A0-9E7D-1E4B0C306E80}" destId="{19A36BB5-E15D-4009-8A46-F2F5FE57A48B}" srcOrd="4" destOrd="0" presId="urn:microsoft.com/office/officeart/2008/layout/AlternatingHexagons"/>
  </dgm:cxnLst>
  <dgm:bg>
    <a:solidFill>
      <a:schemeClr val="bg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BB37A9-E6A4-4F89-B000-BDF37769D0DC}">
      <dsp:nvSpPr>
        <dsp:cNvPr id="0" name=""/>
        <dsp:cNvSpPr/>
      </dsp:nvSpPr>
      <dsp:spPr>
        <a:xfrm rot="5400000">
          <a:off x="4680703" y="-382673"/>
          <a:ext cx="2052062" cy="2935381"/>
        </a:xfrm>
        <a:prstGeom prst="hexagon">
          <a:avLst>
            <a:gd name="adj" fmla="val 25000"/>
            <a:gd name="vf" fmla="val 115470"/>
          </a:avLst>
        </a:prstGeom>
        <a:solidFill>
          <a:schemeClr val="accent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endParaRPr lang="es-ES" sz="1900" b="1" kern="1200" dirty="0" smtClean="0">
            <a:solidFill>
              <a:srgbClr val="763E42"/>
            </a:solidFill>
          </a:endParaRPr>
        </a:p>
      </dsp:txBody>
      <dsp:txXfrm rot="-5400000">
        <a:off x="4728274" y="400996"/>
        <a:ext cx="1956921" cy="1368042"/>
      </dsp:txXfrm>
    </dsp:sp>
    <dsp:sp modelId="{96358361-61F9-463E-ACF8-36B0FFD4B5E4}">
      <dsp:nvSpPr>
        <dsp:cNvPr id="0" name=""/>
        <dsp:cNvSpPr/>
      </dsp:nvSpPr>
      <dsp:spPr>
        <a:xfrm>
          <a:off x="4751584" y="502411"/>
          <a:ext cx="2290101" cy="12312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endParaRPr lang="es-ES" sz="1300" b="1" kern="1200" dirty="0" smtClean="0">
            <a:solidFill>
              <a:srgbClr val="763E42"/>
            </a:solidFill>
          </a:endParaRPr>
        </a:p>
        <a:p>
          <a:pPr marL="0" marR="0" lvl="0" indent="0" algn="l" defTabSz="914400" eaLnBrk="1" fontAlgn="auto" latinLnBrk="0" hangingPunct="1">
            <a:lnSpc>
              <a:spcPct val="100000"/>
            </a:lnSpc>
            <a:spcBef>
              <a:spcPct val="0"/>
            </a:spcBef>
            <a:spcAft>
              <a:spcPts val="0"/>
            </a:spcAft>
            <a:buClrTx/>
            <a:buSzTx/>
            <a:buFontTx/>
            <a:buNone/>
            <a:tabLst/>
            <a:defRPr/>
          </a:pPr>
          <a:endParaRPr lang="es-ES" sz="1300" b="1" kern="1200" dirty="0" smtClean="0">
            <a:solidFill>
              <a:srgbClr val="763E42"/>
            </a:solidFill>
          </a:endParaRPr>
        </a:p>
        <a:p>
          <a:pPr marL="0" marR="0" lvl="0" indent="0" algn="ctr" defTabSz="914400" eaLnBrk="1" fontAlgn="auto" latinLnBrk="0" hangingPunct="1">
            <a:lnSpc>
              <a:spcPct val="100000"/>
            </a:lnSpc>
            <a:spcBef>
              <a:spcPct val="0"/>
            </a:spcBef>
            <a:spcAft>
              <a:spcPts val="0"/>
            </a:spcAft>
            <a:buClrTx/>
            <a:buSzTx/>
            <a:buFontTx/>
            <a:buNone/>
            <a:tabLst/>
            <a:defRPr/>
          </a:pPr>
          <a:r>
            <a:rPr lang="es-ES" sz="2000" b="1" kern="1200" dirty="0" smtClean="0">
              <a:solidFill>
                <a:srgbClr val="763E42"/>
              </a:solidFill>
            </a:rPr>
            <a:t>2</a:t>
          </a:r>
        </a:p>
        <a:p>
          <a:pPr marL="0" marR="0" lvl="0" indent="0" algn="ctr" defTabSz="914400" eaLnBrk="1" fontAlgn="auto" latinLnBrk="0" hangingPunct="1">
            <a:lnSpc>
              <a:spcPct val="100000"/>
            </a:lnSpc>
            <a:spcBef>
              <a:spcPct val="0"/>
            </a:spcBef>
            <a:spcAft>
              <a:spcPts val="0"/>
            </a:spcAft>
            <a:buClrTx/>
            <a:buSzTx/>
            <a:buFontTx/>
            <a:buNone/>
            <a:tabLst/>
            <a:defRPr/>
          </a:pPr>
          <a:r>
            <a:rPr lang="es-ES" sz="2000" b="1" kern="1200" dirty="0" smtClean="0">
              <a:solidFill>
                <a:srgbClr val="763E42"/>
              </a:solidFill>
            </a:rPr>
            <a:t>Incumpla con la asistencia a sus labores </a:t>
          </a:r>
        </a:p>
        <a:p>
          <a:pPr lvl="0" algn="l" defTabSz="933450">
            <a:lnSpc>
              <a:spcPct val="90000"/>
            </a:lnSpc>
            <a:spcBef>
              <a:spcPct val="0"/>
            </a:spcBef>
            <a:spcAft>
              <a:spcPct val="35000"/>
            </a:spcAft>
          </a:pPr>
          <a:endParaRPr lang="es-ES" sz="2000" b="1" kern="1200" dirty="0">
            <a:solidFill>
              <a:srgbClr val="763E42"/>
            </a:solidFill>
          </a:endParaRPr>
        </a:p>
      </dsp:txBody>
      <dsp:txXfrm>
        <a:off x="4751584" y="502411"/>
        <a:ext cx="2290101" cy="1231237"/>
      </dsp:txXfrm>
    </dsp:sp>
    <dsp:sp modelId="{8E61826B-B162-4B4C-8E00-B8B52D4B270F}">
      <dsp:nvSpPr>
        <dsp:cNvPr id="0" name=""/>
        <dsp:cNvSpPr/>
      </dsp:nvSpPr>
      <dsp:spPr>
        <a:xfrm rot="5400000">
          <a:off x="1762925" y="-204485"/>
          <a:ext cx="2052062" cy="2530904"/>
        </a:xfrm>
        <a:prstGeom prst="hexagon">
          <a:avLst>
            <a:gd name="adj" fmla="val 25000"/>
            <a:gd name="vf" fmla="val 115470"/>
          </a:avLst>
        </a:prstGeom>
        <a:solidFill>
          <a:schemeClr val="accent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es-ES" sz="1800" b="1" kern="1200" dirty="0" smtClean="0">
              <a:solidFill>
                <a:srgbClr val="763E42"/>
              </a:solidFill>
            </a:rPr>
            <a:t>1</a:t>
          </a:r>
        </a:p>
        <a:p>
          <a:pPr lvl="0" algn="ctr" defTabSz="800100">
            <a:lnSpc>
              <a:spcPct val="90000"/>
            </a:lnSpc>
            <a:spcBef>
              <a:spcPct val="0"/>
            </a:spcBef>
            <a:spcAft>
              <a:spcPct val="35000"/>
            </a:spcAft>
          </a:pPr>
          <a:r>
            <a:rPr lang="es-ES" sz="1800" b="1" kern="1200" dirty="0" smtClean="0">
              <a:solidFill>
                <a:srgbClr val="763E42"/>
              </a:solidFill>
            </a:rPr>
            <a:t>LEY DE EDUCACION DEL ESTADO DE JALISCO</a:t>
          </a:r>
          <a:endParaRPr lang="es-ES" sz="1800" b="1" kern="1200" dirty="0">
            <a:solidFill>
              <a:srgbClr val="763E42"/>
            </a:solidFill>
          </a:endParaRPr>
        </a:p>
      </dsp:txBody>
      <dsp:txXfrm rot="-5400000">
        <a:off x="1945321" y="376946"/>
        <a:ext cx="1687270" cy="1368042"/>
      </dsp:txXfrm>
    </dsp:sp>
    <dsp:sp modelId="{096760B6-5B40-44EA-9FEF-0C1E75974334}">
      <dsp:nvSpPr>
        <dsp:cNvPr id="0" name=""/>
        <dsp:cNvSpPr/>
      </dsp:nvSpPr>
      <dsp:spPr>
        <a:xfrm rot="5400000">
          <a:off x="2756264" y="1877133"/>
          <a:ext cx="2052062" cy="1785294"/>
        </a:xfrm>
        <a:prstGeom prst="hexagon">
          <a:avLst>
            <a:gd name="adj" fmla="val 25000"/>
            <a:gd name="vf" fmla="val 115470"/>
          </a:avLst>
        </a:prstGeom>
        <a:solidFill>
          <a:schemeClr val="accent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ES" sz="1900" b="1" kern="1200" dirty="0" smtClean="0">
              <a:solidFill>
                <a:srgbClr val="763E42"/>
              </a:solidFill>
            </a:rPr>
            <a:t>4</a:t>
          </a:r>
        </a:p>
        <a:p>
          <a:pPr lvl="0" algn="ctr" defTabSz="844550">
            <a:lnSpc>
              <a:spcPct val="90000"/>
            </a:lnSpc>
            <a:spcBef>
              <a:spcPct val="0"/>
            </a:spcBef>
            <a:spcAft>
              <a:spcPct val="35000"/>
            </a:spcAft>
          </a:pPr>
          <a:r>
            <a:rPr lang="es-ES" sz="1900" b="1" kern="1200" dirty="0" smtClean="0">
              <a:solidFill>
                <a:srgbClr val="763E42"/>
              </a:solidFill>
            </a:rPr>
            <a:t>Sin causa justificada </a:t>
          </a:r>
          <a:endParaRPr lang="es-ES" sz="1900" b="1" kern="1200" dirty="0">
            <a:solidFill>
              <a:srgbClr val="763E42"/>
            </a:solidFill>
          </a:endParaRPr>
        </a:p>
      </dsp:txBody>
      <dsp:txXfrm rot="-5400000">
        <a:off x="3167856" y="2063529"/>
        <a:ext cx="1228878" cy="1412502"/>
      </dsp:txXfrm>
    </dsp:sp>
    <dsp:sp modelId="{E839BB3B-BAF9-42B3-9915-960311303A21}">
      <dsp:nvSpPr>
        <dsp:cNvPr id="0" name=""/>
        <dsp:cNvSpPr/>
      </dsp:nvSpPr>
      <dsp:spPr>
        <a:xfrm>
          <a:off x="599546" y="2154162"/>
          <a:ext cx="2216227" cy="1231237"/>
        </a:xfrm>
        <a:prstGeom prst="rect">
          <a:avLst/>
        </a:prstGeom>
        <a:noFill/>
        <a:ln>
          <a:noFill/>
        </a:ln>
        <a:effectLst/>
      </dsp:spPr>
      <dsp:style>
        <a:lnRef idx="0">
          <a:scrgbClr r="0" g="0" b="0"/>
        </a:lnRef>
        <a:fillRef idx="0">
          <a:scrgbClr r="0" g="0" b="0"/>
        </a:fillRef>
        <a:effectRef idx="0">
          <a:scrgbClr r="0" g="0" b="0"/>
        </a:effectRef>
        <a:fontRef idx="minor"/>
      </dsp:style>
    </dsp:sp>
    <dsp:sp modelId="{94AFF44C-317C-4AD3-B48F-9BE95BD46B70}">
      <dsp:nvSpPr>
        <dsp:cNvPr id="0" name=""/>
        <dsp:cNvSpPr/>
      </dsp:nvSpPr>
      <dsp:spPr>
        <a:xfrm rot="5400000">
          <a:off x="5821639" y="1107960"/>
          <a:ext cx="1534634" cy="3103412"/>
        </a:xfrm>
        <a:prstGeom prst="hexagon">
          <a:avLst>
            <a:gd name="adj" fmla="val 25000"/>
            <a:gd name="vf" fmla="val 115470"/>
          </a:avLst>
        </a:prstGeom>
        <a:solidFill>
          <a:schemeClr val="accent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r>
            <a:rPr lang="es-ES" sz="1400" b="1" kern="1200" dirty="0" smtClean="0">
              <a:solidFill>
                <a:srgbClr val="763E42"/>
              </a:solidFill>
            </a:rPr>
            <a:t>3</a:t>
          </a:r>
        </a:p>
        <a:p>
          <a:pPr lvl="0" algn="ctr" defTabSz="622300">
            <a:lnSpc>
              <a:spcPct val="90000"/>
            </a:lnSpc>
            <a:spcBef>
              <a:spcPct val="0"/>
            </a:spcBef>
            <a:spcAft>
              <a:spcPct val="35000"/>
            </a:spcAft>
          </a:pPr>
          <a:r>
            <a:rPr lang="es-ES" sz="1400" b="1" kern="1200" dirty="0" smtClean="0">
              <a:solidFill>
                <a:srgbClr val="763E42"/>
              </a:solidFill>
            </a:rPr>
            <a:t>Por mas de tres días consecutivos o discontinuos en 30 días naturales</a:t>
          </a:r>
          <a:endParaRPr lang="es-ES" sz="1400" b="1" kern="1200" dirty="0">
            <a:solidFill>
              <a:srgbClr val="763E42"/>
            </a:solidFill>
          </a:endParaRPr>
        </a:p>
      </dsp:txBody>
      <dsp:txXfrm rot="-5400000">
        <a:off x="5554485" y="2148121"/>
        <a:ext cx="2068942" cy="1023090"/>
      </dsp:txXfrm>
    </dsp:sp>
    <dsp:sp modelId="{EA522D12-094B-4D74-B5EA-E1FE7FB6CDE5}">
      <dsp:nvSpPr>
        <dsp:cNvPr id="0" name=""/>
        <dsp:cNvSpPr/>
      </dsp:nvSpPr>
      <dsp:spPr>
        <a:xfrm rot="5400000">
          <a:off x="5498260" y="2991726"/>
          <a:ext cx="2052062" cy="3000865"/>
        </a:xfrm>
        <a:prstGeom prst="hexagon">
          <a:avLst>
            <a:gd name="adj" fmla="val 25000"/>
            <a:gd name="vf" fmla="val 115470"/>
          </a:avLst>
        </a:prstGeom>
        <a:solidFill>
          <a:schemeClr val="accent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endParaRPr lang="es-ES" sz="1900" b="1" kern="1200" dirty="0">
            <a:solidFill>
              <a:srgbClr val="763E42"/>
            </a:solidFill>
          </a:endParaRPr>
        </a:p>
      </dsp:txBody>
      <dsp:txXfrm rot="-5400000">
        <a:off x="5524003" y="3808137"/>
        <a:ext cx="2000577" cy="1368042"/>
      </dsp:txXfrm>
    </dsp:sp>
    <dsp:sp modelId="{23000F40-151D-42EF-B5D7-0A67240208DE}">
      <dsp:nvSpPr>
        <dsp:cNvPr id="0" name=""/>
        <dsp:cNvSpPr/>
      </dsp:nvSpPr>
      <dsp:spPr>
        <a:xfrm>
          <a:off x="5575849" y="3555755"/>
          <a:ext cx="2084061" cy="16996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s-ES" sz="1300" b="1" kern="1200" dirty="0" smtClean="0">
              <a:solidFill>
                <a:srgbClr val="763E42"/>
              </a:solidFill>
            </a:rPr>
            <a:t>6</a:t>
          </a:r>
        </a:p>
        <a:p>
          <a:pPr lvl="0" algn="ctr" defTabSz="577850">
            <a:lnSpc>
              <a:spcPct val="90000"/>
            </a:lnSpc>
            <a:spcBef>
              <a:spcPct val="0"/>
            </a:spcBef>
            <a:spcAft>
              <a:spcPct val="35000"/>
            </a:spcAft>
          </a:pPr>
          <a:endParaRPr lang="es-ES" sz="1300" b="1" kern="1200" dirty="0" smtClean="0">
            <a:solidFill>
              <a:srgbClr val="763E42"/>
            </a:solidFill>
          </a:endParaRPr>
        </a:p>
        <a:p>
          <a:pPr lvl="0" algn="ctr" defTabSz="577850">
            <a:lnSpc>
              <a:spcPct val="90000"/>
            </a:lnSpc>
            <a:spcBef>
              <a:spcPct val="0"/>
            </a:spcBef>
            <a:spcAft>
              <a:spcPct val="35000"/>
            </a:spcAft>
          </a:pPr>
          <a:r>
            <a:rPr lang="es-ES" sz="1300" b="1" kern="1200" dirty="0" smtClean="0">
              <a:solidFill>
                <a:srgbClr val="763E42"/>
              </a:solidFill>
            </a:rPr>
            <a:t>ART. 8 </a:t>
          </a:r>
        </a:p>
        <a:p>
          <a:pPr lvl="0" algn="ctr" defTabSz="577850">
            <a:lnSpc>
              <a:spcPct val="90000"/>
            </a:lnSpc>
            <a:spcBef>
              <a:spcPct val="0"/>
            </a:spcBef>
            <a:spcAft>
              <a:spcPct val="35000"/>
            </a:spcAft>
          </a:pPr>
          <a:r>
            <a:rPr lang="es-ES" sz="1300" b="1" kern="1200" dirty="0" smtClean="0">
              <a:solidFill>
                <a:srgbClr val="763E42"/>
              </a:solidFill>
            </a:rPr>
            <a:t>LEVANTA LA ACTA ADMINISTRATIVA SE REMITE  EN UN </a:t>
          </a:r>
          <a:r>
            <a:rPr lang="es-ES" sz="1400" b="1" kern="1200" dirty="0" smtClean="0">
              <a:solidFill>
                <a:srgbClr val="763E42"/>
              </a:solidFill>
            </a:rPr>
            <a:t>TERMINO DE 5 DIAS </a:t>
          </a:r>
          <a:r>
            <a:rPr lang="es-ES" sz="1300" b="1" kern="1200" dirty="0" smtClean="0">
              <a:solidFill>
                <a:srgbClr val="763E42"/>
              </a:solidFill>
            </a:rPr>
            <a:t>HABILES, ES DECIR A LA CUARTA INASISTENCIA </a:t>
          </a:r>
          <a:endParaRPr lang="es-ES" sz="1300" b="1" kern="1200" dirty="0">
            <a:solidFill>
              <a:srgbClr val="763E42"/>
            </a:solidFill>
          </a:endParaRPr>
        </a:p>
      </dsp:txBody>
      <dsp:txXfrm>
        <a:off x="5575849" y="3555755"/>
        <a:ext cx="2084061" cy="1699612"/>
      </dsp:txXfrm>
    </dsp:sp>
    <dsp:sp modelId="{19A36BB5-E15D-4009-8A46-F2F5FE57A48B}">
      <dsp:nvSpPr>
        <dsp:cNvPr id="0" name=""/>
        <dsp:cNvSpPr/>
      </dsp:nvSpPr>
      <dsp:spPr>
        <a:xfrm rot="5400000">
          <a:off x="2031630" y="2855925"/>
          <a:ext cx="1580601" cy="3311292"/>
        </a:xfrm>
        <a:prstGeom prst="hexagon">
          <a:avLst>
            <a:gd name="adj" fmla="val 25000"/>
            <a:gd name="vf" fmla="val 115470"/>
          </a:avLst>
        </a:prstGeom>
        <a:solidFill>
          <a:schemeClr val="accent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r>
            <a:rPr lang="es-ES" sz="1100" b="1" kern="1200" dirty="0" smtClean="0">
              <a:solidFill>
                <a:srgbClr val="763E42"/>
              </a:solidFill>
            </a:rPr>
            <a:t>5</a:t>
          </a:r>
        </a:p>
        <a:p>
          <a:pPr lvl="0" algn="ctr" defTabSz="488950">
            <a:lnSpc>
              <a:spcPct val="90000"/>
            </a:lnSpc>
            <a:spcBef>
              <a:spcPct val="0"/>
            </a:spcBef>
            <a:spcAft>
              <a:spcPct val="35000"/>
            </a:spcAft>
          </a:pPr>
          <a:r>
            <a:rPr lang="es-ES" sz="1100" b="1" kern="1200" dirty="0" smtClean="0">
              <a:solidFill>
                <a:srgbClr val="763E42"/>
              </a:solidFill>
            </a:rPr>
            <a:t>REGLMANETO DE LA LEY DE EDUCACION DEL ESTADO DE JALISCO PARA INICIAR, SUSTANCIAR Y RESOLVER EL PROCEDIMIENTO PREVISTO ART. 255</a:t>
          </a:r>
          <a:endParaRPr lang="es-ES" sz="1100" b="1" kern="1200" dirty="0">
            <a:solidFill>
              <a:srgbClr val="763E42"/>
            </a:solidFill>
          </a:endParaRPr>
        </a:p>
      </dsp:txBody>
      <dsp:txXfrm rot="-5400000">
        <a:off x="1718167" y="3984705"/>
        <a:ext cx="2207528" cy="1053734"/>
      </dsp:txXfrm>
    </dsp:sp>
  </dsp:spTree>
</dsp:drawing>
</file>

<file path=ppt/diagrams/layout1.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5460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336572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9664877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lstStyle>
            <a:lvl1pPr algn="ctr">
              <a:defRPr sz="45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ES" smtClean="0"/>
              <a:t>Haga clic para editar el estilo de subtítulo del patrón</a:t>
            </a:r>
            <a:endParaRPr lang="es-MX"/>
          </a:p>
        </p:txBody>
      </p:sp>
      <p:sp>
        <p:nvSpPr>
          <p:cNvPr id="4" name="Marcador de fecha 3"/>
          <p:cNvSpPr>
            <a:spLocks noGrp="1"/>
          </p:cNvSpPr>
          <p:nvPr>
            <p:ph type="dt" sz="half" idx="10"/>
          </p:nvPr>
        </p:nvSpPr>
        <p:spPr/>
        <p:txBody>
          <a:bodyPr/>
          <a:lstStyle/>
          <a:p>
            <a:pPr defTabSz="685800"/>
            <a:fld id="{994A344C-1158-4683-A444-CBB705A7685A}" type="datetimeFigureOut">
              <a:rPr lang="es-MX" smtClean="0">
                <a:solidFill>
                  <a:prstClr val="black">
                    <a:tint val="75000"/>
                  </a:prstClr>
                </a:solidFill>
              </a:rPr>
              <a:pPr defTabSz="685800"/>
              <a:t>17/11/2017</a:t>
            </a:fld>
            <a:endParaRPr lang="es-MX">
              <a:solidFill>
                <a:prstClr val="black">
                  <a:tint val="75000"/>
                </a:prstClr>
              </a:solidFill>
            </a:endParaRPr>
          </a:p>
        </p:txBody>
      </p:sp>
      <p:sp>
        <p:nvSpPr>
          <p:cNvPr id="5" name="Marcador de pie de página 4"/>
          <p:cNvSpPr>
            <a:spLocks noGrp="1"/>
          </p:cNvSpPr>
          <p:nvPr>
            <p:ph type="ftr" sz="quarter" idx="11"/>
          </p:nvPr>
        </p:nvSpPr>
        <p:spPr/>
        <p:txBody>
          <a:bodyPr/>
          <a:lstStyle/>
          <a:p>
            <a:pPr defTabSz="685800"/>
            <a:endParaRPr lang="es-MX">
              <a:solidFill>
                <a:prstClr val="black">
                  <a:tint val="75000"/>
                </a:prstClr>
              </a:solidFill>
            </a:endParaRPr>
          </a:p>
        </p:txBody>
      </p:sp>
      <p:sp>
        <p:nvSpPr>
          <p:cNvPr id="6" name="Marcador de número de diapositiva 5"/>
          <p:cNvSpPr>
            <a:spLocks noGrp="1"/>
          </p:cNvSpPr>
          <p:nvPr>
            <p:ph type="sldNum" sz="quarter" idx="12"/>
          </p:nvPr>
        </p:nvSpPr>
        <p:spPr/>
        <p:txBody>
          <a:bodyPr/>
          <a:lstStyle/>
          <a:p>
            <a:pPr defTabSz="685800"/>
            <a:fld id="{EEA45ACB-C7D8-4BB3-8F27-1E68168B8E60}" type="slidenum">
              <a:rPr lang="es-MX" smtClean="0">
                <a:solidFill>
                  <a:prstClr val="black">
                    <a:tint val="75000"/>
                  </a:prstClr>
                </a:solidFill>
              </a:rPr>
              <a:pPr defTabSz="685800"/>
              <a:t>‹Nº›</a:t>
            </a:fld>
            <a:endParaRPr lang="es-MX">
              <a:solidFill>
                <a:prstClr val="black">
                  <a:tint val="75000"/>
                </a:prstClr>
              </a:solidFill>
            </a:endParaRPr>
          </a:p>
        </p:txBody>
      </p:sp>
    </p:spTree>
    <p:extLst>
      <p:ext uri="{BB962C8B-B14F-4D97-AF65-F5344CB8AC3E}">
        <p14:creationId xmlns:p14="http://schemas.microsoft.com/office/powerpoint/2010/main" val="2970277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pPr defTabSz="685800"/>
            <a:fld id="{994A344C-1158-4683-A444-CBB705A7685A}" type="datetimeFigureOut">
              <a:rPr lang="es-MX" smtClean="0">
                <a:solidFill>
                  <a:prstClr val="black">
                    <a:tint val="75000"/>
                  </a:prstClr>
                </a:solidFill>
              </a:rPr>
              <a:pPr defTabSz="685800"/>
              <a:t>17/11/2017</a:t>
            </a:fld>
            <a:endParaRPr lang="es-MX">
              <a:solidFill>
                <a:prstClr val="black">
                  <a:tint val="75000"/>
                </a:prstClr>
              </a:solidFill>
            </a:endParaRPr>
          </a:p>
        </p:txBody>
      </p:sp>
      <p:sp>
        <p:nvSpPr>
          <p:cNvPr id="5" name="Marcador de pie de página 4"/>
          <p:cNvSpPr>
            <a:spLocks noGrp="1"/>
          </p:cNvSpPr>
          <p:nvPr>
            <p:ph type="ftr" sz="quarter" idx="11"/>
          </p:nvPr>
        </p:nvSpPr>
        <p:spPr/>
        <p:txBody>
          <a:bodyPr/>
          <a:lstStyle/>
          <a:p>
            <a:pPr defTabSz="685800"/>
            <a:endParaRPr lang="es-MX">
              <a:solidFill>
                <a:prstClr val="black">
                  <a:tint val="75000"/>
                </a:prstClr>
              </a:solidFill>
            </a:endParaRPr>
          </a:p>
        </p:txBody>
      </p:sp>
      <p:sp>
        <p:nvSpPr>
          <p:cNvPr id="6" name="Marcador de número de diapositiva 5"/>
          <p:cNvSpPr>
            <a:spLocks noGrp="1"/>
          </p:cNvSpPr>
          <p:nvPr>
            <p:ph type="sldNum" sz="quarter" idx="12"/>
          </p:nvPr>
        </p:nvSpPr>
        <p:spPr/>
        <p:txBody>
          <a:bodyPr/>
          <a:lstStyle/>
          <a:p>
            <a:pPr defTabSz="685800"/>
            <a:fld id="{EEA45ACB-C7D8-4BB3-8F27-1E68168B8E60}" type="slidenum">
              <a:rPr lang="es-MX" smtClean="0">
                <a:solidFill>
                  <a:prstClr val="black">
                    <a:tint val="75000"/>
                  </a:prstClr>
                </a:solidFill>
              </a:rPr>
              <a:pPr defTabSz="685800"/>
              <a:t>‹Nº›</a:t>
            </a:fld>
            <a:endParaRPr lang="es-MX">
              <a:solidFill>
                <a:prstClr val="black">
                  <a:tint val="75000"/>
                </a:prstClr>
              </a:solidFill>
            </a:endParaRPr>
          </a:p>
        </p:txBody>
      </p:sp>
    </p:spTree>
    <p:extLst>
      <p:ext uri="{BB962C8B-B14F-4D97-AF65-F5344CB8AC3E}">
        <p14:creationId xmlns:p14="http://schemas.microsoft.com/office/powerpoint/2010/main" val="22843214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9"/>
            <a:ext cx="7886700" cy="2852737"/>
          </a:xfrm>
        </p:spPr>
        <p:txBody>
          <a:bodyPr anchor="b"/>
          <a:lstStyle>
            <a:lvl1pPr>
              <a:defRPr sz="45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pPr defTabSz="685800"/>
            <a:fld id="{994A344C-1158-4683-A444-CBB705A7685A}" type="datetimeFigureOut">
              <a:rPr lang="es-MX" smtClean="0">
                <a:solidFill>
                  <a:prstClr val="black">
                    <a:tint val="75000"/>
                  </a:prstClr>
                </a:solidFill>
              </a:rPr>
              <a:pPr defTabSz="685800"/>
              <a:t>17/11/2017</a:t>
            </a:fld>
            <a:endParaRPr lang="es-MX">
              <a:solidFill>
                <a:prstClr val="black">
                  <a:tint val="75000"/>
                </a:prstClr>
              </a:solidFill>
            </a:endParaRPr>
          </a:p>
        </p:txBody>
      </p:sp>
      <p:sp>
        <p:nvSpPr>
          <p:cNvPr id="5" name="Marcador de pie de página 4"/>
          <p:cNvSpPr>
            <a:spLocks noGrp="1"/>
          </p:cNvSpPr>
          <p:nvPr>
            <p:ph type="ftr" sz="quarter" idx="11"/>
          </p:nvPr>
        </p:nvSpPr>
        <p:spPr/>
        <p:txBody>
          <a:bodyPr/>
          <a:lstStyle/>
          <a:p>
            <a:pPr defTabSz="685800"/>
            <a:endParaRPr lang="es-MX">
              <a:solidFill>
                <a:prstClr val="black">
                  <a:tint val="75000"/>
                </a:prstClr>
              </a:solidFill>
            </a:endParaRPr>
          </a:p>
        </p:txBody>
      </p:sp>
      <p:sp>
        <p:nvSpPr>
          <p:cNvPr id="6" name="Marcador de número de diapositiva 5"/>
          <p:cNvSpPr>
            <a:spLocks noGrp="1"/>
          </p:cNvSpPr>
          <p:nvPr>
            <p:ph type="sldNum" sz="quarter" idx="12"/>
          </p:nvPr>
        </p:nvSpPr>
        <p:spPr/>
        <p:txBody>
          <a:bodyPr/>
          <a:lstStyle/>
          <a:p>
            <a:pPr defTabSz="685800"/>
            <a:fld id="{EEA45ACB-C7D8-4BB3-8F27-1E68168B8E60}" type="slidenum">
              <a:rPr lang="es-MX" smtClean="0">
                <a:solidFill>
                  <a:prstClr val="black">
                    <a:tint val="75000"/>
                  </a:prstClr>
                </a:solidFill>
              </a:rPr>
              <a:pPr defTabSz="685800"/>
              <a:t>‹Nº›</a:t>
            </a:fld>
            <a:endParaRPr lang="es-MX">
              <a:solidFill>
                <a:prstClr val="black">
                  <a:tint val="75000"/>
                </a:prstClr>
              </a:solidFill>
            </a:endParaRPr>
          </a:p>
        </p:txBody>
      </p:sp>
    </p:spTree>
    <p:extLst>
      <p:ext uri="{BB962C8B-B14F-4D97-AF65-F5344CB8AC3E}">
        <p14:creationId xmlns:p14="http://schemas.microsoft.com/office/powerpoint/2010/main" val="8588191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628650" y="1825625"/>
            <a:ext cx="38862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4629150" y="1825625"/>
            <a:ext cx="38862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pPr defTabSz="685800"/>
            <a:fld id="{994A344C-1158-4683-A444-CBB705A7685A}" type="datetimeFigureOut">
              <a:rPr lang="es-MX" smtClean="0">
                <a:solidFill>
                  <a:prstClr val="black">
                    <a:tint val="75000"/>
                  </a:prstClr>
                </a:solidFill>
              </a:rPr>
              <a:pPr defTabSz="685800"/>
              <a:t>17/11/2017</a:t>
            </a:fld>
            <a:endParaRPr lang="es-MX">
              <a:solidFill>
                <a:prstClr val="black">
                  <a:tint val="75000"/>
                </a:prstClr>
              </a:solidFill>
            </a:endParaRPr>
          </a:p>
        </p:txBody>
      </p:sp>
      <p:sp>
        <p:nvSpPr>
          <p:cNvPr id="6" name="Marcador de pie de página 5"/>
          <p:cNvSpPr>
            <a:spLocks noGrp="1"/>
          </p:cNvSpPr>
          <p:nvPr>
            <p:ph type="ftr" sz="quarter" idx="11"/>
          </p:nvPr>
        </p:nvSpPr>
        <p:spPr/>
        <p:txBody>
          <a:bodyPr/>
          <a:lstStyle/>
          <a:p>
            <a:pPr defTabSz="685800"/>
            <a:endParaRPr lang="es-MX">
              <a:solidFill>
                <a:prstClr val="black">
                  <a:tint val="75000"/>
                </a:prstClr>
              </a:solidFill>
            </a:endParaRPr>
          </a:p>
        </p:txBody>
      </p:sp>
      <p:sp>
        <p:nvSpPr>
          <p:cNvPr id="7" name="Marcador de número de diapositiva 6"/>
          <p:cNvSpPr>
            <a:spLocks noGrp="1"/>
          </p:cNvSpPr>
          <p:nvPr>
            <p:ph type="sldNum" sz="quarter" idx="12"/>
          </p:nvPr>
        </p:nvSpPr>
        <p:spPr/>
        <p:txBody>
          <a:bodyPr/>
          <a:lstStyle/>
          <a:p>
            <a:pPr defTabSz="685800"/>
            <a:fld id="{EEA45ACB-C7D8-4BB3-8F27-1E68168B8E60}" type="slidenum">
              <a:rPr lang="es-MX" smtClean="0">
                <a:solidFill>
                  <a:prstClr val="black">
                    <a:tint val="75000"/>
                  </a:prstClr>
                </a:solidFill>
              </a:rPr>
              <a:pPr defTabSz="685800"/>
              <a:t>‹Nº›</a:t>
            </a:fld>
            <a:endParaRPr lang="es-MX">
              <a:solidFill>
                <a:prstClr val="black">
                  <a:tint val="75000"/>
                </a:prstClr>
              </a:solidFill>
            </a:endParaRPr>
          </a:p>
        </p:txBody>
      </p:sp>
    </p:spTree>
    <p:extLst>
      <p:ext uri="{BB962C8B-B14F-4D97-AF65-F5344CB8AC3E}">
        <p14:creationId xmlns:p14="http://schemas.microsoft.com/office/powerpoint/2010/main" val="4822930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29841" y="365126"/>
            <a:ext cx="78867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smtClean="0"/>
              <a:t>Editar el estilo de texto del patrón</a:t>
            </a:r>
          </a:p>
        </p:txBody>
      </p:sp>
      <p:sp>
        <p:nvSpPr>
          <p:cNvPr id="4" name="Marcador de contenido 3"/>
          <p:cNvSpPr>
            <a:spLocks noGrp="1"/>
          </p:cNvSpPr>
          <p:nvPr>
            <p:ph sz="half" idx="2"/>
          </p:nvPr>
        </p:nvSpPr>
        <p:spPr>
          <a:xfrm>
            <a:off x="629842" y="2505075"/>
            <a:ext cx="3868340"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smtClean="0"/>
              <a:t>Editar el estilo de texto del patrón</a:t>
            </a:r>
          </a:p>
        </p:txBody>
      </p:sp>
      <p:sp>
        <p:nvSpPr>
          <p:cNvPr id="6" name="Marcador de contenido 5"/>
          <p:cNvSpPr>
            <a:spLocks noGrp="1"/>
          </p:cNvSpPr>
          <p:nvPr>
            <p:ph sz="quarter" idx="4"/>
          </p:nvPr>
        </p:nvSpPr>
        <p:spPr>
          <a:xfrm>
            <a:off x="4629150" y="2505075"/>
            <a:ext cx="3887391"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pPr defTabSz="685800"/>
            <a:fld id="{994A344C-1158-4683-A444-CBB705A7685A}" type="datetimeFigureOut">
              <a:rPr lang="es-MX" smtClean="0">
                <a:solidFill>
                  <a:prstClr val="black">
                    <a:tint val="75000"/>
                  </a:prstClr>
                </a:solidFill>
              </a:rPr>
              <a:pPr defTabSz="685800"/>
              <a:t>17/11/2017</a:t>
            </a:fld>
            <a:endParaRPr lang="es-MX">
              <a:solidFill>
                <a:prstClr val="black">
                  <a:tint val="75000"/>
                </a:prstClr>
              </a:solidFill>
            </a:endParaRPr>
          </a:p>
        </p:txBody>
      </p:sp>
      <p:sp>
        <p:nvSpPr>
          <p:cNvPr id="8" name="Marcador de pie de página 7"/>
          <p:cNvSpPr>
            <a:spLocks noGrp="1"/>
          </p:cNvSpPr>
          <p:nvPr>
            <p:ph type="ftr" sz="quarter" idx="11"/>
          </p:nvPr>
        </p:nvSpPr>
        <p:spPr/>
        <p:txBody>
          <a:bodyPr/>
          <a:lstStyle/>
          <a:p>
            <a:pPr defTabSz="685800"/>
            <a:endParaRPr lang="es-MX">
              <a:solidFill>
                <a:prstClr val="black">
                  <a:tint val="75000"/>
                </a:prstClr>
              </a:solidFill>
            </a:endParaRPr>
          </a:p>
        </p:txBody>
      </p:sp>
      <p:sp>
        <p:nvSpPr>
          <p:cNvPr id="9" name="Marcador de número de diapositiva 8"/>
          <p:cNvSpPr>
            <a:spLocks noGrp="1"/>
          </p:cNvSpPr>
          <p:nvPr>
            <p:ph type="sldNum" sz="quarter" idx="12"/>
          </p:nvPr>
        </p:nvSpPr>
        <p:spPr/>
        <p:txBody>
          <a:bodyPr/>
          <a:lstStyle/>
          <a:p>
            <a:pPr defTabSz="685800"/>
            <a:fld id="{EEA45ACB-C7D8-4BB3-8F27-1E68168B8E60}" type="slidenum">
              <a:rPr lang="es-MX" smtClean="0">
                <a:solidFill>
                  <a:prstClr val="black">
                    <a:tint val="75000"/>
                  </a:prstClr>
                </a:solidFill>
              </a:rPr>
              <a:pPr defTabSz="685800"/>
              <a:t>‹Nº›</a:t>
            </a:fld>
            <a:endParaRPr lang="es-MX">
              <a:solidFill>
                <a:prstClr val="black">
                  <a:tint val="75000"/>
                </a:prstClr>
              </a:solidFill>
            </a:endParaRPr>
          </a:p>
        </p:txBody>
      </p:sp>
    </p:spTree>
    <p:extLst>
      <p:ext uri="{BB962C8B-B14F-4D97-AF65-F5344CB8AC3E}">
        <p14:creationId xmlns:p14="http://schemas.microsoft.com/office/powerpoint/2010/main" val="22427989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pPr defTabSz="685800"/>
            <a:fld id="{994A344C-1158-4683-A444-CBB705A7685A}" type="datetimeFigureOut">
              <a:rPr lang="es-MX" smtClean="0">
                <a:solidFill>
                  <a:prstClr val="black">
                    <a:tint val="75000"/>
                  </a:prstClr>
                </a:solidFill>
              </a:rPr>
              <a:pPr defTabSz="685800"/>
              <a:t>17/11/2017</a:t>
            </a:fld>
            <a:endParaRPr lang="es-MX">
              <a:solidFill>
                <a:prstClr val="black">
                  <a:tint val="75000"/>
                </a:prstClr>
              </a:solidFill>
            </a:endParaRPr>
          </a:p>
        </p:txBody>
      </p:sp>
      <p:sp>
        <p:nvSpPr>
          <p:cNvPr id="4" name="Marcador de pie de página 3"/>
          <p:cNvSpPr>
            <a:spLocks noGrp="1"/>
          </p:cNvSpPr>
          <p:nvPr>
            <p:ph type="ftr" sz="quarter" idx="11"/>
          </p:nvPr>
        </p:nvSpPr>
        <p:spPr/>
        <p:txBody>
          <a:bodyPr/>
          <a:lstStyle/>
          <a:p>
            <a:pPr defTabSz="685800"/>
            <a:endParaRPr lang="es-MX">
              <a:solidFill>
                <a:prstClr val="black">
                  <a:tint val="75000"/>
                </a:prstClr>
              </a:solidFill>
            </a:endParaRPr>
          </a:p>
        </p:txBody>
      </p:sp>
      <p:sp>
        <p:nvSpPr>
          <p:cNvPr id="5" name="Marcador de número de diapositiva 4"/>
          <p:cNvSpPr>
            <a:spLocks noGrp="1"/>
          </p:cNvSpPr>
          <p:nvPr>
            <p:ph type="sldNum" sz="quarter" idx="12"/>
          </p:nvPr>
        </p:nvSpPr>
        <p:spPr/>
        <p:txBody>
          <a:bodyPr/>
          <a:lstStyle/>
          <a:p>
            <a:pPr defTabSz="685800"/>
            <a:fld id="{EEA45ACB-C7D8-4BB3-8F27-1E68168B8E60}" type="slidenum">
              <a:rPr lang="es-MX" smtClean="0">
                <a:solidFill>
                  <a:prstClr val="black">
                    <a:tint val="75000"/>
                  </a:prstClr>
                </a:solidFill>
              </a:rPr>
              <a:pPr defTabSz="685800"/>
              <a:t>‹Nº›</a:t>
            </a:fld>
            <a:endParaRPr lang="es-MX">
              <a:solidFill>
                <a:prstClr val="black">
                  <a:tint val="75000"/>
                </a:prstClr>
              </a:solidFill>
            </a:endParaRPr>
          </a:p>
        </p:txBody>
      </p:sp>
    </p:spTree>
    <p:extLst>
      <p:ext uri="{BB962C8B-B14F-4D97-AF65-F5344CB8AC3E}">
        <p14:creationId xmlns:p14="http://schemas.microsoft.com/office/powerpoint/2010/main" val="18673420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pPr defTabSz="685800"/>
            <a:fld id="{994A344C-1158-4683-A444-CBB705A7685A}" type="datetimeFigureOut">
              <a:rPr lang="es-MX" smtClean="0">
                <a:solidFill>
                  <a:prstClr val="black">
                    <a:tint val="75000"/>
                  </a:prstClr>
                </a:solidFill>
              </a:rPr>
              <a:pPr defTabSz="685800"/>
              <a:t>17/11/2017</a:t>
            </a:fld>
            <a:endParaRPr lang="es-MX">
              <a:solidFill>
                <a:prstClr val="black">
                  <a:tint val="75000"/>
                </a:prstClr>
              </a:solidFill>
            </a:endParaRPr>
          </a:p>
        </p:txBody>
      </p:sp>
      <p:sp>
        <p:nvSpPr>
          <p:cNvPr id="3" name="Marcador de pie de página 2"/>
          <p:cNvSpPr>
            <a:spLocks noGrp="1"/>
          </p:cNvSpPr>
          <p:nvPr>
            <p:ph type="ftr" sz="quarter" idx="11"/>
          </p:nvPr>
        </p:nvSpPr>
        <p:spPr/>
        <p:txBody>
          <a:bodyPr/>
          <a:lstStyle/>
          <a:p>
            <a:pPr defTabSz="685800"/>
            <a:endParaRPr lang="es-MX">
              <a:solidFill>
                <a:prstClr val="black">
                  <a:tint val="75000"/>
                </a:prstClr>
              </a:solidFill>
            </a:endParaRPr>
          </a:p>
        </p:txBody>
      </p:sp>
      <p:sp>
        <p:nvSpPr>
          <p:cNvPr id="4" name="Marcador de número de diapositiva 3"/>
          <p:cNvSpPr>
            <a:spLocks noGrp="1"/>
          </p:cNvSpPr>
          <p:nvPr>
            <p:ph type="sldNum" sz="quarter" idx="12"/>
          </p:nvPr>
        </p:nvSpPr>
        <p:spPr/>
        <p:txBody>
          <a:bodyPr/>
          <a:lstStyle/>
          <a:p>
            <a:pPr defTabSz="685800"/>
            <a:fld id="{EEA45ACB-C7D8-4BB3-8F27-1E68168B8E60}" type="slidenum">
              <a:rPr lang="es-MX" smtClean="0">
                <a:solidFill>
                  <a:prstClr val="black">
                    <a:tint val="75000"/>
                  </a:prstClr>
                </a:solidFill>
              </a:rPr>
              <a:pPr defTabSz="685800"/>
              <a:t>‹Nº›</a:t>
            </a:fld>
            <a:endParaRPr lang="es-MX">
              <a:solidFill>
                <a:prstClr val="black">
                  <a:tint val="75000"/>
                </a:prstClr>
              </a:solidFill>
            </a:endParaRPr>
          </a:p>
        </p:txBody>
      </p:sp>
    </p:spTree>
    <p:extLst>
      <p:ext uri="{BB962C8B-B14F-4D97-AF65-F5344CB8AC3E}">
        <p14:creationId xmlns:p14="http://schemas.microsoft.com/office/powerpoint/2010/main" val="8149888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24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pPr defTabSz="685800"/>
            <a:fld id="{994A344C-1158-4683-A444-CBB705A7685A}" type="datetimeFigureOut">
              <a:rPr lang="es-MX" smtClean="0">
                <a:solidFill>
                  <a:prstClr val="black">
                    <a:tint val="75000"/>
                  </a:prstClr>
                </a:solidFill>
              </a:rPr>
              <a:pPr defTabSz="685800"/>
              <a:t>17/11/2017</a:t>
            </a:fld>
            <a:endParaRPr lang="es-MX">
              <a:solidFill>
                <a:prstClr val="black">
                  <a:tint val="75000"/>
                </a:prstClr>
              </a:solidFill>
            </a:endParaRPr>
          </a:p>
        </p:txBody>
      </p:sp>
      <p:sp>
        <p:nvSpPr>
          <p:cNvPr id="6" name="Marcador de pie de página 5"/>
          <p:cNvSpPr>
            <a:spLocks noGrp="1"/>
          </p:cNvSpPr>
          <p:nvPr>
            <p:ph type="ftr" sz="quarter" idx="11"/>
          </p:nvPr>
        </p:nvSpPr>
        <p:spPr/>
        <p:txBody>
          <a:bodyPr/>
          <a:lstStyle/>
          <a:p>
            <a:pPr defTabSz="685800"/>
            <a:endParaRPr lang="es-MX">
              <a:solidFill>
                <a:prstClr val="black">
                  <a:tint val="75000"/>
                </a:prstClr>
              </a:solidFill>
            </a:endParaRPr>
          </a:p>
        </p:txBody>
      </p:sp>
      <p:sp>
        <p:nvSpPr>
          <p:cNvPr id="7" name="Marcador de número de diapositiva 6"/>
          <p:cNvSpPr>
            <a:spLocks noGrp="1"/>
          </p:cNvSpPr>
          <p:nvPr>
            <p:ph type="sldNum" sz="quarter" idx="12"/>
          </p:nvPr>
        </p:nvSpPr>
        <p:spPr/>
        <p:txBody>
          <a:bodyPr/>
          <a:lstStyle/>
          <a:p>
            <a:pPr defTabSz="685800"/>
            <a:fld id="{EEA45ACB-C7D8-4BB3-8F27-1E68168B8E60}" type="slidenum">
              <a:rPr lang="es-MX" smtClean="0">
                <a:solidFill>
                  <a:prstClr val="black">
                    <a:tint val="75000"/>
                  </a:prstClr>
                </a:solidFill>
              </a:rPr>
              <a:pPr defTabSz="685800"/>
              <a:t>‹Nº›</a:t>
            </a:fld>
            <a:endParaRPr lang="es-MX">
              <a:solidFill>
                <a:prstClr val="black">
                  <a:tint val="75000"/>
                </a:prstClr>
              </a:solidFill>
            </a:endParaRPr>
          </a:p>
        </p:txBody>
      </p:sp>
    </p:spTree>
    <p:extLst>
      <p:ext uri="{BB962C8B-B14F-4D97-AF65-F5344CB8AC3E}">
        <p14:creationId xmlns:p14="http://schemas.microsoft.com/office/powerpoint/2010/main" val="68178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7173780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24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s-MX"/>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pPr defTabSz="685800"/>
            <a:fld id="{994A344C-1158-4683-A444-CBB705A7685A}" type="datetimeFigureOut">
              <a:rPr lang="es-MX" smtClean="0">
                <a:solidFill>
                  <a:prstClr val="black">
                    <a:tint val="75000"/>
                  </a:prstClr>
                </a:solidFill>
              </a:rPr>
              <a:pPr defTabSz="685800"/>
              <a:t>17/11/2017</a:t>
            </a:fld>
            <a:endParaRPr lang="es-MX">
              <a:solidFill>
                <a:prstClr val="black">
                  <a:tint val="75000"/>
                </a:prstClr>
              </a:solidFill>
            </a:endParaRPr>
          </a:p>
        </p:txBody>
      </p:sp>
      <p:sp>
        <p:nvSpPr>
          <p:cNvPr id="6" name="Marcador de pie de página 5"/>
          <p:cNvSpPr>
            <a:spLocks noGrp="1"/>
          </p:cNvSpPr>
          <p:nvPr>
            <p:ph type="ftr" sz="quarter" idx="11"/>
          </p:nvPr>
        </p:nvSpPr>
        <p:spPr/>
        <p:txBody>
          <a:bodyPr/>
          <a:lstStyle/>
          <a:p>
            <a:pPr defTabSz="685800"/>
            <a:endParaRPr lang="es-MX">
              <a:solidFill>
                <a:prstClr val="black">
                  <a:tint val="75000"/>
                </a:prstClr>
              </a:solidFill>
            </a:endParaRPr>
          </a:p>
        </p:txBody>
      </p:sp>
      <p:sp>
        <p:nvSpPr>
          <p:cNvPr id="7" name="Marcador de número de diapositiva 6"/>
          <p:cNvSpPr>
            <a:spLocks noGrp="1"/>
          </p:cNvSpPr>
          <p:nvPr>
            <p:ph type="sldNum" sz="quarter" idx="12"/>
          </p:nvPr>
        </p:nvSpPr>
        <p:spPr/>
        <p:txBody>
          <a:bodyPr/>
          <a:lstStyle/>
          <a:p>
            <a:pPr defTabSz="685800"/>
            <a:fld id="{EEA45ACB-C7D8-4BB3-8F27-1E68168B8E60}" type="slidenum">
              <a:rPr lang="es-MX" smtClean="0">
                <a:solidFill>
                  <a:prstClr val="black">
                    <a:tint val="75000"/>
                  </a:prstClr>
                </a:solidFill>
              </a:rPr>
              <a:pPr defTabSz="685800"/>
              <a:t>‹Nº›</a:t>
            </a:fld>
            <a:endParaRPr lang="es-MX">
              <a:solidFill>
                <a:prstClr val="black">
                  <a:tint val="75000"/>
                </a:prstClr>
              </a:solidFill>
            </a:endParaRPr>
          </a:p>
        </p:txBody>
      </p:sp>
    </p:spTree>
    <p:extLst>
      <p:ext uri="{BB962C8B-B14F-4D97-AF65-F5344CB8AC3E}">
        <p14:creationId xmlns:p14="http://schemas.microsoft.com/office/powerpoint/2010/main" val="41062716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pPr defTabSz="685800"/>
            <a:fld id="{994A344C-1158-4683-A444-CBB705A7685A}" type="datetimeFigureOut">
              <a:rPr lang="es-MX" smtClean="0">
                <a:solidFill>
                  <a:prstClr val="black">
                    <a:tint val="75000"/>
                  </a:prstClr>
                </a:solidFill>
              </a:rPr>
              <a:pPr defTabSz="685800"/>
              <a:t>17/11/2017</a:t>
            </a:fld>
            <a:endParaRPr lang="es-MX">
              <a:solidFill>
                <a:prstClr val="black">
                  <a:tint val="75000"/>
                </a:prstClr>
              </a:solidFill>
            </a:endParaRPr>
          </a:p>
        </p:txBody>
      </p:sp>
      <p:sp>
        <p:nvSpPr>
          <p:cNvPr id="5" name="Marcador de pie de página 4"/>
          <p:cNvSpPr>
            <a:spLocks noGrp="1"/>
          </p:cNvSpPr>
          <p:nvPr>
            <p:ph type="ftr" sz="quarter" idx="11"/>
          </p:nvPr>
        </p:nvSpPr>
        <p:spPr/>
        <p:txBody>
          <a:bodyPr/>
          <a:lstStyle/>
          <a:p>
            <a:pPr defTabSz="685800"/>
            <a:endParaRPr lang="es-MX">
              <a:solidFill>
                <a:prstClr val="black">
                  <a:tint val="75000"/>
                </a:prstClr>
              </a:solidFill>
            </a:endParaRPr>
          </a:p>
        </p:txBody>
      </p:sp>
      <p:sp>
        <p:nvSpPr>
          <p:cNvPr id="6" name="Marcador de número de diapositiva 5"/>
          <p:cNvSpPr>
            <a:spLocks noGrp="1"/>
          </p:cNvSpPr>
          <p:nvPr>
            <p:ph type="sldNum" sz="quarter" idx="12"/>
          </p:nvPr>
        </p:nvSpPr>
        <p:spPr/>
        <p:txBody>
          <a:bodyPr/>
          <a:lstStyle/>
          <a:p>
            <a:pPr defTabSz="685800"/>
            <a:fld id="{EEA45ACB-C7D8-4BB3-8F27-1E68168B8E60}" type="slidenum">
              <a:rPr lang="es-MX" smtClean="0">
                <a:solidFill>
                  <a:prstClr val="black">
                    <a:tint val="75000"/>
                  </a:prstClr>
                </a:solidFill>
              </a:rPr>
              <a:pPr defTabSz="685800"/>
              <a:t>‹Nº›</a:t>
            </a:fld>
            <a:endParaRPr lang="es-MX">
              <a:solidFill>
                <a:prstClr val="black">
                  <a:tint val="75000"/>
                </a:prstClr>
              </a:solidFill>
            </a:endParaRPr>
          </a:p>
        </p:txBody>
      </p:sp>
    </p:spTree>
    <p:extLst>
      <p:ext uri="{BB962C8B-B14F-4D97-AF65-F5344CB8AC3E}">
        <p14:creationId xmlns:p14="http://schemas.microsoft.com/office/powerpoint/2010/main" val="5157243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43675" y="365125"/>
            <a:ext cx="1971675"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628650" y="365125"/>
            <a:ext cx="5800725"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pPr defTabSz="685800"/>
            <a:fld id="{994A344C-1158-4683-A444-CBB705A7685A}" type="datetimeFigureOut">
              <a:rPr lang="es-MX" smtClean="0">
                <a:solidFill>
                  <a:prstClr val="black">
                    <a:tint val="75000"/>
                  </a:prstClr>
                </a:solidFill>
              </a:rPr>
              <a:pPr defTabSz="685800"/>
              <a:t>17/11/2017</a:t>
            </a:fld>
            <a:endParaRPr lang="es-MX">
              <a:solidFill>
                <a:prstClr val="black">
                  <a:tint val="75000"/>
                </a:prstClr>
              </a:solidFill>
            </a:endParaRPr>
          </a:p>
        </p:txBody>
      </p:sp>
      <p:sp>
        <p:nvSpPr>
          <p:cNvPr id="5" name="Marcador de pie de página 4"/>
          <p:cNvSpPr>
            <a:spLocks noGrp="1"/>
          </p:cNvSpPr>
          <p:nvPr>
            <p:ph type="ftr" sz="quarter" idx="11"/>
          </p:nvPr>
        </p:nvSpPr>
        <p:spPr/>
        <p:txBody>
          <a:bodyPr/>
          <a:lstStyle/>
          <a:p>
            <a:pPr defTabSz="685800"/>
            <a:endParaRPr lang="es-MX">
              <a:solidFill>
                <a:prstClr val="black">
                  <a:tint val="75000"/>
                </a:prstClr>
              </a:solidFill>
            </a:endParaRPr>
          </a:p>
        </p:txBody>
      </p:sp>
      <p:sp>
        <p:nvSpPr>
          <p:cNvPr id="6" name="Marcador de número de diapositiva 5"/>
          <p:cNvSpPr>
            <a:spLocks noGrp="1"/>
          </p:cNvSpPr>
          <p:nvPr>
            <p:ph type="sldNum" sz="quarter" idx="12"/>
          </p:nvPr>
        </p:nvSpPr>
        <p:spPr/>
        <p:txBody>
          <a:bodyPr/>
          <a:lstStyle/>
          <a:p>
            <a:pPr defTabSz="685800"/>
            <a:fld id="{EEA45ACB-C7D8-4BB3-8F27-1E68168B8E60}" type="slidenum">
              <a:rPr lang="es-MX" smtClean="0">
                <a:solidFill>
                  <a:prstClr val="black">
                    <a:tint val="75000"/>
                  </a:prstClr>
                </a:solidFill>
              </a:rPr>
              <a:pPr defTabSz="685800"/>
              <a:t>‹Nº›</a:t>
            </a:fld>
            <a:endParaRPr lang="es-MX">
              <a:solidFill>
                <a:prstClr val="black">
                  <a:tint val="75000"/>
                </a:prstClr>
              </a:solidFill>
            </a:endParaRPr>
          </a:p>
        </p:txBody>
      </p:sp>
    </p:spTree>
    <p:extLst>
      <p:ext uri="{BB962C8B-B14F-4D97-AF65-F5344CB8AC3E}">
        <p14:creationId xmlns:p14="http://schemas.microsoft.com/office/powerpoint/2010/main" val="534264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11/17/2017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1064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11/17/2017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642498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822960" y="2582334"/>
            <a:ext cx="3703320" cy="3286760"/>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4663440" y="2582334"/>
            <a:ext cx="3703320" cy="3286760"/>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11/17/2017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40934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11/17/2017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64175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61BEF0D-F0BB-DE4B-95CE-6DB70DBA9567}" type="datetimeFigureOut">
              <a:rPr lang="en-US" smtClean="0"/>
              <a:pPr/>
              <a:t>11/17/2017</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30183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B61BEF0D-F0BB-DE4B-95CE-6DB70DBA9567}" type="datetimeFigureOut">
              <a:rPr lang="en-US" smtClean="0"/>
              <a:pPr/>
              <a:t>11/17/2017</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988692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11/17/2017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530036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B61BEF0D-F0BB-DE4B-95CE-6DB70DBA9567}" type="datetimeFigureOut">
              <a:rPr lang="en-US" smtClean="0"/>
              <a:pPr/>
              <a:t>11/17/2017</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D57F1E4F-1CFF-5643-939E-217C01CDF565}" type="slidenum">
              <a:rPr lang="en-US" smtClean="0"/>
              <a:pPr/>
              <a:t>‹Nº›</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5584320"/>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685800"/>
            <a:fld id="{994A344C-1158-4683-A444-CBB705A7685A}" type="datetimeFigureOut">
              <a:rPr lang="es-MX" smtClean="0">
                <a:solidFill>
                  <a:prstClr val="black">
                    <a:tint val="75000"/>
                  </a:prstClr>
                </a:solidFill>
              </a:rPr>
              <a:pPr defTabSz="685800"/>
              <a:t>17/11/2017</a:t>
            </a:fld>
            <a:endParaRPr lang="es-MX">
              <a:solidFill>
                <a:prstClr val="black">
                  <a:tint val="75000"/>
                </a:prstClr>
              </a:solidFill>
            </a:endParaRPr>
          </a:p>
        </p:txBody>
      </p:sp>
      <p:sp>
        <p:nvSpPr>
          <p:cNvPr id="5" name="Marcador de pie de página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defTabSz="685800"/>
            <a:endParaRPr lang="es-MX">
              <a:solidFill>
                <a:prstClr val="black">
                  <a:tint val="75000"/>
                </a:prstClr>
              </a:solidFill>
            </a:endParaRPr>
          </a:p>
        </p:txBody>
      </p:sp>
      <p:sp>
        <p:nvSpPr>
          <p:cNvPr id="6" name="Marcador de número de diapositiva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685800"/>
            <a:fld id="{EEA45ACB-C7D8-4BB3-8F27-1E68168B8E60}" type="slidenum">
              <a:rPr lang="es-MX" smtClean="0">
                <a:solidFill>
                  <a:prstClr val="black">
                    <a:tint val="75000"/>
                  </a:prstClr>
                </a:solidFill>
              </a:rPr>
              <a:pPr defTabSz="685800"/>
              <a:t>‹Nº›</a:t>
            </a:fld>
            <a:endParaRPr lang="es-MX">
              <a:solidFill>
                <a:prstClr val="black">
                  <a:tint val="75000"/>
                </a:prstClr>
              </a:solidFill>
            </a:endParaRPr>
          </a:p>
        </p:txBody>
      </p:sp>
    </p:spTree>
    <p:extLst>
      <p:ext uri="{BB962C8B-B14F-4D97-AF65-F5344CB8AC3E}">
        <p14:creationId xmlns:p14="http://schemas.microsoft.com/office/powerpoint/2010/main" val="538090192"/>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s-MX"/>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C:\Users\dalvarez\Pictures\logo sej 2016.jpg">
            <a:extLst>
              <a:ext uri="{FF2B5EF4-FFF2-40B4-BE49-F238E27FC236}">
                <a16:creationId xmlns:a16="http://schemas.microsoft.com/office/drawing/2014/main" id="{7EADFE4E-DAA8-47D7-BD78-F395199F3766}"/>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74430" y="286130"/>
            <a:ext cx="2154045" cy="1185659"/>
          </a:xfrm>
          <a:prstGeom prst="rect">
            <a:avLst/>
          </a:prstGeom>
          <a:noFill/>
          <a:ln>
            <a:noFill/>
          </a:ln>
        </p:spPr>
      </p:pic>
      <p:sp>
        <p:nvSpPr>
          <p:cNvPr id="3" name="CuadroTexto 2">
            <a:extLst>
              <a:ext uri="{FF2B5EF4-FFF2-40B4-BE49-F238E27FC236}">
                <a16:creationId xmlns:a16="http://schemas.microsoft.com/office/drawing/2014/main" id="{5EC36EB6-C8E4-41D0-B495-9BA6A462DFCC}"/>
              </a:ext>
            </a:extLst>
          </p:cNvPr>
          <p:cNvSpPr txBox="1"/>
          <p:nvPr/>
        </p:nvSpPr>
        <p:spPr>
          <a:xfrm>
            <a:off x="3655294" y="653495"/>
            <a:ext cx="5175670" cy="738664"/>
          </a:xfrm>
          <a:prstGeom prst="rect">
            <a:avLst/>
          </a:prstGeom>
          <a:noFill/>
        </p:spPr>
        <p:txBody>
          <a:bodyPr wrap="square" rtlCol="0">
            <a:spAutoFit/>
          </a:bodyPr>
          <a:lstStyle/>
          <a:p>
            <a:pPr algn="r"/>
            <a:r>
              <a:rPr lang="es-MX" sz="1400" b="1" dirty="0">
                <a:latin typeface="Arial" panose="020B0604020202020204" pitchFamily="34" charset="0"/>
                <a:cs typeface="Arial" panose="020B0604020202020204" pitchFamily="34" charset="0"/>
              </a:rPr>
              <a:t>DIRECCION GENERAL DE EDUCACION PRIMARIA </a:t>
            </a:r>
          </a:p>
          <a:p>
            <a:pPr algn="r"/>
            <a:r>
              <a:rPr lang="es-MX" sz="1400" b="1" dirty="0">
                <a:latin typeface="Arial" panose="020B0604020202020204" pitchFamily="34" charset="0"/>
                <a:cs typeface="Arial" panose="020B0604020202020204" pitchFamily="34" charset="0"/>
              </a:rPr>
              <a:t>DIRECCION DE GESTION Y OPERACIÓN </a:t>
            </a:r>
          </a:p>
          <a:p>
            <a:pPr algn="r"/>
            <a:r>
              <a:rPr lang="es-MX" sz="1400" b="1" dirty="0">
                <a:latin typeface="Arial" panose="020B0604020202020204" pitchFamily="34" charset="0"/>
                <a:cs typeface="Arial" panose="020B0604020202020204" pitchFamily="34" charset="0"/>
              </a:rPr>
              <a:t>PROBLEMÁTICA ESCOLAR</a:t>
            </a:r>
          </a:p>
        </p:txBody>
      </p:sp>
      <p:sp>
        <p:nvSpPr>
          <p:cNvPr id="4" name="CuadroTexto 3">
            <a:extLst>
              <a:ext uri="{FF2B5EF4-FFF2-40B4-BE49-F238E27FC236}">
                <a16:creationId xmlns:a16="http://schemas.microsoft.com/office/drawing/2014/main" id="{84F820DD-BC5A-42A1-893A-CF28B2659E7D}"/>
              </a:ext>
            </a:extLst>
          </p:cNvPr>
          <p:cNvSpPr txBox="1"/>
          <p:nvPr/>
        </p:nvSpPr>
        <p:spPr>
          <a:xfrm>
            <a:off x="1196716" y="2159391"/>
            <a:ext cx="6750567" cy="1754326"/>
          </a:xfrm>
          <a:prstGeom prst="rect">
            <a:avLst/>
          </a:prstGeom>
          <a:noFill/>
        </p:spPr>
        <p:txBody>
          <a:bodyPr wrap="none" rtlCol="0">
            <a:spAutoFit/>
          </a:bodyPr>
          <a:lstStyle/>
          <a:p>
            <a:pPr algn="ctr"/>
            <a:r>
              <a:rPr lang="es-MX" sz="5400" b="1" spc="-50" dirty="0">
                <a:solidFill>
                  <a:srgbClr val="80000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Responsabilidades </a:t>
            </a:r>
          </a:p>
          <a:p>
            <a:pPr algn="ctr"/>
            <a:r>
              <a:rPr lang="es-MX" sz="5400" b="1" spc="-50" dirty="0">
                <a:solidFill>
                  <a:srgbClr val="80000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del Servidor Público</a:t>
            </a:r>
          </a:p>
        </p:txBody>
      </p:sp>
      <p:sp>
        <p:nvSpPr>
          <p:cNvPr id="5" name="CuadroTexto 4">
            <a:extLst>
              <a:ext uri="{FF2B5EF4-FFF2-40B4-BE49-F238E27FC236}">
                <a16:creationId xmlns:a16="http://schemas.microsoft.com/office/drawing/2014/main" id="{486E2FA0-6154-419D-A6BD-1A18DFCE6206}"/>
              </a:ext>
            </a:extLst>
          </p:cNvPr>
          <p:cNvSpPr txBox="1"/>
          <p:nvPr/>
        </p:nvSpPr>
        <p:spPr>
          <a:xfrm>
            <a:off x="4405777" y="4881489"/>
            <a:ext cx="4425187" cy="1200329"/>
          </a:xfrm>
          <a:prstGeom prst="rect">
            <a:avLst/>
          </a:prstGeom>
          <a:noFill/>
        </p:spPr>
        <p:txBody>
          <a:bodyPr wrap="none" rtlCol="0">
            <a:spAutoFit/>
          </a:bodyPr>
          <a:lstStyle/>
          <a:p>
            <a:pPr algn="r"/>
            <a:r>
              <a:rPr lang="es-MX" sz="2400" b="1" dirty="0"/>
              <a:t>Referentes: </a:t>
            </a:r>
          </a:p>
          <a:p>
            <a:pPr algn="r"/>
            <a:r>
              <a:rPr lang="es-MX" sz="2400" b="1" dirty="0"/>
              <a:t>Normativa Vigente</a:t>
            </a:r>
          </a:p>
          <a:p>
            <a:pPr algn="r"/>
            <a:r>
              <a:rPr lang="es-MX" sz="2400" b="1" dirty="0"/>
              <a:t>Zapopan, Jal. Noviembre de 2017</a:t>
            </a:r>
          </a:p>
        </p:txBody>
      </p:sp>
    </p:spTree>
    <p:extLst>
      <p:ext uri="{BB962C8B-B14F-4D97-AF65-F5344CB8AC3E}">
        <p14:creationId xmlns:p14="http://schemas.microsoft.com/office/powerpoint/2010/main" val="19634875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1">
            <a:extLst>
              <a:ext uri="{FF2B5EF4-FFF2-40B4-BE49-F238E27FC236}">
                <a16:creationId xmlns:a16="http://schemas.microsoft.com/office/drawing/2014/main" id="{1B5277CB-C355-4FFE-BBCC-028327EE18EE}"/>
              </a:ext>
            </a:extLst>
          </p:cNvPr>
          <p:cNvGrpSpPr/>
          <p:nvPr/>
        </p:nvGrpSpPr>
        <p:grpSpPr>
          <a:xfrm>
            <a:off x="0" y="6313130"/>
            <a:ext cx="9144000" cy="569043"/>
            <a:chOff x="0" y="6313130"/>
            <a:chExt cx="9144000" cy="569043"/>
          </a:xfrm>
        </p:grpSpPr>
        <p:pic>
          <p:nvPicPr>
            <p:cNvPr id="3" name="Imagen 2" descr="C:\Users\dalvarez\Pictures\logo sej 2016.jpg">
              <a:extLst>
                <a:ext uri="{FF2B5EF4-FFF2-40B4-BE49-F238E27FC236}">
                  <a16:creationId xmlns:a16="http://schemas.microsoft.com/office/drawing/2014/main" id="{3BA56C0A-53E6-4F7E-A356-9FD72BCBEE9B}"/>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46217" y="6418918"/>
              <a:ext cx="786567" cy="403187"/>
            </a:xfrm>
            <a:prstGeom prst="rect">
              <a:avLst/>
            </a:prstGeom>
            <a:noFill/>
            <a:ln>
              <a:noFill/>
            </a:ln>
          </p:spPr>
        </p:pic>
        <p:sp>
          <p:nvSpPr>
            <p:cNvPr id="4" name="CuadroTexto 3">
              <a:extLst>
                <a:ext uri="{FF2B5EF4-FFF2-40B4-BE49-F238E27FC236}">
                  <a16:creationId xmlns:a16="http://schemas.microsoft.com/office/drawing/2014/main" id="{3B06B23B-0630-4208-99DB-0AE81BC53E40}"/>
                </a:ext>
              </a:extLst>
            </p:cNvPr>
            <p:cNvSpPr txBox="1"/>
            <p:nvPr/>
          </p:nvSpPr>
          <p:spPr>
            <a:xfrm>
              <a:off x="3954262" y="6374342"/>
              <a:ext cx="5175670" cy="507831"/>
            </a:xfrm>
            <a:prstGeom prst="rect">
              <a:avLst/>
            </a:prstGeom>
            <a:noFill/>
          </p:spPr>
          <p:txBody>
            <a:bodyPr wrap="square" rtlCol="0">
              <a:spAutoFit/>
            </a:bodyPr>
            <a:lstStyle/>
            <a:p>
              <a:pPr algn="r"/>
              <a:r>
                <a:rPr lang="es-MX" sz="900" b="1" dirty="0">
                  <a:latin typeface="Arial" panose="020B0604020202020204" pitchFamily="34" charset="0"/>
                  <a:cs typeface="Arial" panose="020B0604020202020204" pitchFamily="34" charset="0"/>
                </a:rPr>
                <a:t>DIRECCION GENERAL DE EDUCACION PRIMARIA </a:t>
              </a:r>
            </a:p>
            <a:p>
              <a:pPr algn="r"/>
              <a:r>
                <a:rPr lang="es-MX" sz="900" b="1" dirty="0">
                  <a:latin typeface="Arial" panose="020B0604020202020204" pitchFamily="34" charset="0"/>
                  <a:cs typeface="Arial" panose="020B0604020202020204" pitchFamily="34" charset="0"/>
                </a:rPr>
                <a:t>DIRECCION DE GESTION Y OPERACIÓN </a:t>
              </a:r>
            </a:p>
            <a:p>
              <a:pPr algn="r"/>
              <a:r>
                <a:rPr lang="es-MX" sz="900" b="1" dirty="0">
                  <a:latin typeface="Arial" panose="020B0604020202020204" pitchFamily="34" charset="0"/>
                  <a:cs typeface="Arial" panose="020B0604020202020204" pitchFamily="34" charset="0"/>
                </a:rPr>
                <a:t>PROBLEMÁTICA ESCOLAR</a:t>
              </a:r>
            </a:p>
          </p:txBody>
        </p:sp>
        <p:sp>
          <p:nvSpPr>
            <p:cNvPr id="5" name="Rectángulo 4">
              <a:extLst>
                <a:ext uri="{FF2B5EF4-FFF2-40B4-BE49-F238E27FC236}">
                  <a16:creationId xmlns:a16="http://schemas.microsoft.com/office/drawing/2014/main" id="{3FFCD649-BF7F-4CE2-944F-76330291367B}"/>
                </a:ext>
              </a:extLst>
            </p:cNvPr>
            <p:cNvSpPr/>
            <p:nvPr/>
          </p:nvSpPr>
          <p:spPr>
            <a:xfrm flipV="1">
              <a:off x="0" y="6313130"/>
              <a:ext cx="9144000" cy="1057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grpSp>
      <p:sp>
        <p:nvSpPr>
          <p:cNvPr id="6" name="Rectángulo 5">
            <a:extLst>
              <a:ext uri="{FF2B5EF4-FFF2-40B4-BE49-F238E27FC236}">
                <a16:creationId xmlns:a16="http://schemas.microsoft.com/office/drawing/2014/main" id="{EB30B592-E384-4675-AFE9-17BE47C01832}"/>
              </a:ext>
            </a:extLst>
          </p:cNvPr>
          <p:cNvSpPr/>
          <p:nvPr/>
        </p:nvSpPr>
        <p:spPr>
          <a:xfrm>
            <a:off x="680513" y="439083"/>
            <a:ext cx="3785012" cy="584775"/>
          </a:xfrm>
          <a:prstGeom prst="rect">
            <a:avLst/>
          </a:prstGeom>
        </p:spPr>
        <p:txBody>
          <a:bodyPr wrap="none">
            <a:spAutoFit/>
          </a:bodyPr>
          <a:lstStyle/>
          <a:p>
            <a:pPr algn="ctr"/>
            <a:r>
              <a:rPr lang="es-MX" sz="3200" b="1" u="sng" dirty="0">
                <a:latin typeface="Arial" panose="020B0604020202020204" pitchFamily="34" charset="0"/>
                <a:cs typeface="Arial" panose="020B0604020202020204" pitchFamily="34" charset="0"/>
              </a:rPr>
              <a:t>OFICIO COMISIÓN</a:t>
            </a:r>
          </a:p>
        </p:txBody>
      </p:sp>
      <p:sp>
        <p:nvSpPr>
          <p:cNvPr id="7" name="Rectángulo 6">
            <a:extLst>
              <a:ext uri="{FF2B5EF4-FFF2-40B4-BE49-F238E27FC236}">
                <a16:creationId xmlns:a16="http://schemas.microsoft.com/office/drawing/2014/main" id="{00A839E4-CD9E-42B8-9891-F735172E44E4}"/>
              </a:ext>
            </a:extLst>
          </p:cNvPr>
          <p:cNvSpPr/>
          <p:nvPr/>
        </p:nvSpPr>
        <p:spPr>
          <a:xfrm>
            <a:off x="1919018" y="1693803"/>
            <a:ext cx="6465326" cy="3970318"/>
          </a:xfrm>
          <a:prstGeom prst="rect">
            <a:avLst/>
          </a:prstGeom>
        </p:spPr>
        <p:txBody>
          <a:bodyPr wrap="square">
            <a:spAutoFit/>
          </a:bodyPr>
          <a:lstStyle/>
          <a:p>
            <a:pPr marL="342900" indent="-342900" algn="just">
              <a:buFont typeface="Arial" panose="020B0604020202020204" pitchFamily="34" charset="0"/>
              <a:buChar char="•"/>
            </a:pPr>
            <a:r>
              <a:rPr lang="es-MX" sz="2000" b="1" dirty="0">
                <a:latin typeface="Arial" panose="020B0604020202020204" pitchFamily="34" charset="0"/>
                <a:cs typeface="Arial" panose="020B0604020202020204" pitchFamily="34" charset="0"/>
              </a:rPr>
              <a:t>MANUAL DE ORGANIZACIÓN A NIVEL PRIMARIA</a:t>
            </a:r>
          </a:p>
          <a:p>
            <a:pPr marL="342900" indent="-342900" algn="just">
              <a:buFont typeface="Arial" panose="020B0604020202020204" pitchFamily="34" charset="0"/>
              <a:buChar char="•"/>
            </a:pPr>
            <a:r>
              <a:rPr lang="es-MX" sz="2000" b="1" dirty="0">
                <a:latin typeface="Arial" panose="020B0604020202020204" pitchFamily="34" charset="0"/>
                <a:cs typeface="Arial" panose="020B0604020202020204" pitchFamily="34" charset="0"/>
              </a:rPr>
              <a:t>DIRECTOR DE LA ESCUELA</a:t>
            </a:r>
          </a:p>
          <a:p>
            <a:pPr marL="342900" indent="-342900" algn="just">
              <a:buFont typeface="Arial" panose="020B0604020202020204" pitchFamily="34" charset="0"/>
              <a:buChar char="•"/>
            </a:pPr>
            <a:r>
              <a:rPr lang="es-MX" b="1" u="sng" dirty="0">
                <a:latin typeface="Arial" panose="020B0604020202020204" pitchFamily="34" charset="0"/>
                <a:cs typeface="Arial" panose="020B0604020202020204" pitchFamily="34" charset="0"/>
              </a:rPr>
              <a:t>DIMENSIÓN ADMINISTRATIVA FRACCION 5</a:t>
            </a:r>
          </a:p>
          <a:p>
            <a:pPr algn="just"/>
            <a:endParaRPr lang="es-MX" b="1" u="sng" dirty="0">
              <a:latin typeface="Arial" panose="020B0604020202020204" pitchFamily="34" charset="0"/>
              <a:cs typeface="Arial" panose="020B0604020202020204" pitchFamily="34" charset="0"/>
            </a:endParaRPr>
          </a:p>
          <a:p>
            <a:pPr algn="just"/>
            <a:endParaRPr lang="es-MX" b="1" u="sng" dirty="0">
              <a:latin typeface="Arial" panose="020B0604020202020204" pitchFamily="34" charset="0"/>
              <a:cs typeface="Arial" panose="020B0604020202020204" pitchFamily="34" charset="0"/>
            </a:endParaRPr>
          </a:p>
          <a:p>
            <a:pPr algn="just"/>
            <a:endParaRPr lang="es-MX" b="1" u="sng" dirty="0">
              <a:latin typeface="Arial" panose="020B0604020202020204" pitchFamily="34" charset="0"/>
              <a:cs typeface="Arial" panose="020B0604020202020204" pitchFamily="34" charset="0"/>
            </a:endParaRPr>
          </a:p>
          <a:p>
            <a:pPr algn="just"/>
            <a:r>
              <a:rPr lang="es-MX" sz="2400" dirty="0">
                <a:latin typeface="Arial" panose="020B0604020202020204" pitchFamily="34" charset="0"/>
                <a:cs typeface="Arial" panose="020B0604020202020204" pitchFamily="34" charset="0"/>
              </a:rPr>
              <a:t>Asignar al personal a su cargo las comisiones específicas que sean necesarias para el buen funcionamiento del plantel, siempre y cuando no contravengan la normatividad vigente, ni los derechos laborales de los trabajadores.</a:t>
            </a:r>
          </a:p>
        </p:txBody>
      </p:sp>
    </p:spTree>
    <p:extLst>
      <p:ext uri="{BB962C8B-B14F-4D97-AF65-F5344CB8AC3E}">
        <p14:creationId xmlns:p14="http://schemas.microsoft.com/office/powerpoint/2010/main" val="13601657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2302920" y="795422"/>
            <a:ext cx="6729412" cy="1008063"/>
          </a:xfrm>
        </p:spPr>
        <p:txBody>
          <a:bodyPr>
            <a:noAutofit/>
          </a:bodyPr>
          <a:lstStyle/>
          <a:p>
            <a:pPr algn="ctr"/>
            <a:r>
              <a:rPr lang="es-MX" sz="2000" b="1" u="sng" dirty="0">
                <a:latin typeface="Arial" panose="020B0604020202020204" pitchFamily="34" charset="0"/>
                <a:cs typeface="Arial" panose="020B0604020202020204" pitchFamily="34" charset="0"/>
              </a:rPr>
              <a:t>PROCEDIMIENTO POR FALTAS ADMINISTRATIVAS</a:t>
            </a:r>
            <a:br>
              <a:rPr lang="es-MX" sz="2000" b="1" u="sng" dirty="0">
                <a:latin typeface="Arial" panose="020B0604020202020204" pitchFamily="34" charset="0"/>
                <a:cs typeface="Arial" panose="020B0604020202020204" pitchFamily="34" charset="0"/>
              </a:rPr>
            </a:br>
            <a:r>
              <a:rPr lang="es-MX" sz="2000" b="1" u="sng" dirty="0">
                <a:latin typeface="Arial" panose="020B0604020202020204" pitchFamily="34" charset="0"/>
                <a:cs typeface="Arial" panose="020B0604020202020204" pitchFamily="34" charset="0"/>
              </a:rPr>
              <a:t/>
            </a:r>
            <a:br>
              <a:rPr lang="es-MX" sz="2000" b="1" u="sng" dirty="0">
                <a:latin typeface="Arial" panose="020B0604020202020204" pitchFamily="34" charset="0"/>
                <a:cs typeface="Arial" panose="020B0604020202020204" pitchFamily="34" charset="0"/>
              </a:rPr>
            </a:br>
            <a:r>
              <a:rPr lang="es-MX" sz="1600" b="1" dirty="0">
                <a:latin typeface="Arial" panose="020B0604020202020204" pitchFamily="34" charset="0"/>
                <a:cs typeface="Arial" panose="020B0604020202020204" pitchFamily="34" charset="0"/>
              </a:rPr>
              <a:t>LEY GENERAL DE RESPONSABILIDADES ADMINSTRATIVAS</a:t>
            </a:r>
            <a:r>
              <a:rPr lang="es-MX" sz="4400" dirty="0">
                <a:latin typeface="Arial" panose="020B0604020202020204" pitchFamily="34" charset="0"/>
                <a:cs typeface="Arial" panose="020B0604020202020204" pitchFamily="34" charset="0"/>
              </a:rPr>
              <a:t/>
            </a:r>
            <a:br>
              <a:rPr lang="es-MX" sz="4400" dirty="0">
                <a:latin typeface="Arial" panose="020B0604020202020204" pitchFamily="34" charset="0"/>
                <a:cs typeface="Arial" panose="020B0604020202020204" pitchFamily="34" charset="0"/>
              </a:rPr>
            </a:br>
            <a:endParaRPr lang="es-MX" sz="4400" dirty="0">
              <a:latin typeface="Arial" panose="020B0604020202020204" pitchFamily="34" charset="0"/>
              <a:cs typeface="Arial" panose="020B0604020202020204" pitchFamily="34" charset="0"/>
            </a:endParaRPr>
          </a:p>
        </p:txBody>
      </p:sp>
      <p:sp>
        <p:nvSpPr>
          <p:cNvPr id="3" name="Marcador de contenido 2"/>
          <p:cNvSpPr>
            <a:spLocks noGrp="1"/>
          </p:cNvSpPr>
          <p:nvPr>
            <p:ph idx="4294967295"/>
          </p:nvPr>
        </p:nvSpPr>
        <p:spPr>
          <a:xfrm rot="20883172">
            <a:off x="495431" y="1107425"/>
            <a:ext cx="1768475" cy="561975"/>
          </a:xfrm>
        </p:spPr>
        <p:txBody>
          <a:bodyPr>
            <a:normAutofit/>
          </a:bodyPr>
          <a:lstStyle/>
          <a:p>
            <a:r>
              <a:rPr lang="es-MX" b="1" u="sng"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NO GRAVES</a:t>
            </a:r>
          </a:p>
        </p:txBody>
      </p:sp>
      <p:sp>
        <p:nvSpPr>
          <p:cNvPr id="4" name="CuadroTexto 3"/>
          <p:cNvSpPr txBox="1"/>
          <p:nvPr/>
        </p:nvSpPr>
        <p:spPr>
          <a:xfrm>
            <a:off x="1321285" y="1571780"/>
            <a:ext cx="7366298" cy="4278094"/>
          </a:xfrm>
          <a:prstGeom prst="rect">
            <a:avLst/>
          </a:prstGeom>
          <a:noFill/>
        </p:spPr>
        <p:txBody>
          <a:bodyPr wrap="square" rtlCol="0">
            <a:spAutoFit/>
          </a:bodyPr>
          <a:lstStyle/>
          <a:p>
            <a:pPr algn="just"/>
            <a:r>
              <a:rPr lang="es-MX" sz="1600" b="1" dirty="0">
                <a:latin typeface="Arial" panose="020B0604020202020204" pitchFamily="34" charset="0"/>
                <a:cs typeface="Arial" panose="020B0604020202020204" pitchFamily="34" charset="0"/>
              </a:rPr>
              <a:t>ART. 49: </a:t>
            </a:r>
            <a:r>
              <a:rPr lang="es-MX" sz="1600" dirty="0">
                <a:latin typeface="Arial" panose="020B0604020202020204" pitchFamily="34" charset="0"/>
                <a:cs typeface="Arial" panose="020B0604020202020204" pitchFamily="34" charset="0"/>
              </a:rPr>
              <a:t>servidor publico cuyos actos u omisiones incumplan o trasgredan lo contenido en las obligaciones siguientes:</a:t>
            </a:r>
          </a:p>
          <a:p>
            <a:pPr algn="just"/>
            <a:endParaRPr lang="es-MX" sz="1600" dirty="0">
              <a:latin typeface="Arial" panose="020B0604020202020204" pitchFamily="34" charset="0"/>
              <a:cs typeface="Arial" panose="020B0604020202020204" pitchFamily="34" charset="0"/>
            </a:endParaRPr>
          </a:p>
          <a:p>
            <a:pPr lvl="1" algn="just"/>
            <a:r>
              <a:rPr lang="es-MX" sz="1600" dirty="0">
                <a:latin typeface="Arial" panose="020B0604020202020204" pitchFamily="34" charset="0"/>
                <a:cs typeface="Arial" panose="020B0604020202020204" pitchFamily="34" charset="0"/>
              </a:rPr>
              <a:t>I.- Cumplir con las funciones, atribuciones y comisiones encomendadas</a:t>
            </a:r>
          </a:p>
          <a:p>
            <a:pPr lvl="1" algn="just"/>
            <a:r>
              <a:rPr lang="es-MX" sz="1600" dirty="0">
                <a:latin typeface="Arial" panose="020B0604020202020204" pitchFamily="34" charset="0"/>
                <a:cs typeface="Arial" panose="020B0604020202020204" pitchFamily="34" charset="0"/>
              </a:rPr>
              <a:t>II.- Denunciar los actos u omisiones que en ejercicio de sus funciones llegare a advertir.</a:t>
            </a:r>
          </a:p>
          <a:p>
            <a:pPr lvl="1" algn="just"/>
            <a:r>
              <a:rPr lang="es-MX" sz="1600" dirty="0">
                <a:latin typeface="Arial" panose="020B0604020202020204" pitchFamily="34" charset="0"/>
                <a:cs typeface="Arial" panose="020B0604020202020204" pitchFamily="34" charset="0"/>
              </a:rPr>
              <a:t>III.- Atender las instrucciones de sus superiores</a:t>
            </a:r>
          </a:p>
          <a:p>
            <a:pPr lvl="1" algn="just"/>
            <a:r>
              <a:rPr lang="es-MX" sz="1600" dirty="0">
                <a:latin typeface="Arial" panose="020B0604020202020204" pitchFamily="34" charset="0"/>
                <a:cs typeface="Arial" panose="020B0604020202020204" pitchFamily="34" charset="0"/>
              </a:rPr>
              <a:t>IV.-Presentar en tiempo y forma las declaraciones de situación patrimonial y de intereses</a:t>
            </a:r>
          </a:p>
          <a:p>
            <a:pPr lvl="1" algn="just"/>
            <a:r>
              <a:rPr lang="es-MX" sz="1600" dirty="0">
                <a:latin typeface="Arial" panose="020B0604020202020204" pitchFamily="34" charset="0"/>
                <a:cs typeface="Arial" panose="020B0604020202020204" pitchFamily="34" charset="0"/>
              </a:rPr>
              <a:t>V.- Registrar, integrar, custodiar y cuida la documentación e información que por razón de su empleo tenga bajo su responsabilidad</a:t>
            </a:r>
          </a:p>
          <a:p>
            <a:pPr lvl="1" algn="just"/>
            <a:r>
              <a:rPr lang="es-MX" sz="1600" dirty="0">
                <a:latin typeface="Arial" panose="020B0604020202020204" pitchFamily="34" charset="0"/>
                <a:cs typeface="Arial" panose="020B0604020202020204" pitchFamily="34" charset="0"/>
              </a:rPr>
              <a:t>VI.-Supervisar a los servidores públicos a su cargo</a:t>
            </a:r>
          </a:p>
          <a:p>
            <a:pPr lvl="1" algn="just"/>
            <a:r>
              <a:rPr lang="es-MX" sz="1600" dirty="0">
                <a:latin typeface="Arial" panose="020B0604020202020204" pitchFamily="34" charset="0"/>
                <a:cs typeface="Arial" panose="020B0604020202020204" pitchFamily="34" charset="0"/>
              </a:rPr>
              <a:t>VII.- Rendir cuentas sobre el ejercicio de las funciones</a:t>
            </a:r>
          </a:p>
          <a:p>
            <a:pPr lvl="1" algn="just"/>
            <a:r>
              <a:rPr lang="es-MX" sz="1600" dirty="0">
                <a:latin typeface="Arial" panose="020B0604020202020204" pitchFamily="34" charset="0"/>
                <a:cs typeface="Arial" panose="020B0604020202020204" pitchFamily="34" charset="0"/>
              </a:rPr>
              <a:t>VIII.-Colaborar en los procedimientos judiciales y administrativos en los que sea parte</a:t>
            </a:r>
          </a:p>
          <a:p>
            <a:pPr lvl="1" algn="just"/>
            <a:r>
              <a:rPr lang="es-MX" sz="1600" dirty="0">
                <a:latin typeface="Arial" panose="020B0604020202020204" pitchFamily="34" charset="0"/>
                <a:cs typeface="Arial" panose="020B0604020202020204" pitchFamily="34" charset="0"/>
              </a:rPr>
              <a:t>IX.-Celebración de contratos de adquisición de bienes o arrendamientos </a:t>
            </a:r>
          </a:p>
          <a:p>
            <a:pPr algn="just"/>
            <a:endParaRPr lang="es-MX" sz="1600" dirty="0">
              <a:latin typeface="Arial" panose="020B0604020202020204" pitchFamily="34" charset="0"/>
              <a:cs typeface="Arial" panose="020B0604020202020204" pitchFamily="34" charset="0"/>
            </a:endParaRPr>
          </a:p>
        </p:txBody>
      </p:sp>
      <p:grpSp>
        <p:nvGrpSpPr>
          <p:cNvPr id="6" name="Grupo 5">
            <a:extLst>
              <a:ext uri="{FF2B5EF4-FFF2-40B4-BE49-F238E27FC236}">
                <a16:creationId xmlns:a16="http://schemas.microsoft.com/office/drawing/2014/main" id="{1E468498-10CC-4C19-8E01-4276D3F23FC6}"/>
              </a:ext>
            </a:extLst>
          </p:cNvPr>
          <p:cNvGrpSpPr/>
          <p:nvPr/>
        </p:nvGrpSpPr>
        <p:grpSpPr>
          <a:xfrm>
            <a:off x="0" y="6313130"/>
            <a:ext cx="9144000" cy="569043"/>
            <a:chOff x="0" y="6313130"/>
            <a:chExt cx="9144000" cy="569043"/>
          </a:xfrm>
        </p:grpSpPr>
        <p:pic>
          <p:nvPicPr>
            <p:cNvPr id="7" name="Imagen 6" descr="C:\Users\dalvarez\Pictures\logo sej 2016.jpg">
              <a:extLst>
                <a:ext uri="{FF2B5EF4-FFF2-40B4-BE49-F238E27FC236}">
                  <a16:creationId xmlns:a16="http://schemas.microsoft.com/office/drawing/2014/main" id="{3901EA6B-CAA0-4A66-8A6E-6A379391B253}"/>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46217" y="6418918"/>
              <a:ext cx="786567" cy="403187"/>
            </a:xfrm>
            <a:prstGeom prst="rect">
              <a:avLst/>
            </a:prstGeom>
            <a:noFill/>
            <a:ln>
              <a:noFill/>
            </a:ln>
          </p:spPr>
        </p:pic>
        <p:sp>
          <p:nvSpPr>
            <p:cNvPr id="8" name="CuadroTexto 7">
              <a:extLst>
                <a:ext uri="{FF2B5EF4-FFF2-40B4-BE49-F238E27FC236}">
                  <a16:creationId xmlns:a16="http://schemas.microsoft.com/office/drawing/2014/main" id="{06B41363-45BE-4BB2-84F1-4736F917C369}"/>
                </a:ext>
              </a:extLst>
            </p:cNvPr>
            <p:cNvSpPr txBox="1"/>
            <p:nvPr/>
          </p:nvSpPr>
          <p:spPr>
            <a:xfrm>
              <a:off x="3954262" y="6374342"/>
              <a:ext cx="5175670" cy="507831"/>
            </a:xfrm>
            <a:prstGeom prst="rect">
              <a:avLst/>
            </a:prstGeom>
            <a:noFill/>
          </p:spPr>
          <p:txBody>
            <a:bodyPr wrap="square" rtlCol="0">
              <a:spAutoFit/>
            </a:bodyPr>
            <a:lstStyle/>
            <a:p>
              <a:pPr algn="r"/>
              <a:r>
                <a:rPr lang="es-MX" sz="900" b="1" dirty="0">
                  <a:latin typeface="Arial" panose="020B0604020202020204" pitchFamily="34" charset="0"/>
                  <a:cs typeface="Arial" panose="020B0604020202020204" pitchFamily="34" charset="0"/>
                </a:rPr>
                <a:t>DIRECCION GENERAL DE EDUCACION PRIMARIA </a:t>
              </a:r>
            </a:p>
            <a:p>
              <a:pPr algn="r"/>
              <a:r>
                <a:rPr lang="es-MX" sz="900" b="1" dirty="0">
                  <a:latin typeface="Arial" panose="020B0604020202020204" pitchFamily="34" charset="0"/>
                  <a:cs typeface="Arial" panose="020B0604020202020204" pitchFamily="34" charset="0"/>
                </a:rPr>
                <a:t>DIRECCION DE GESTION Y OPERACIÓN </a:t>
              </a:r>
            </a:p>
            <a:p>
              <a:pPr algn="r"/>
              <a:r>
                <a:rPr lang="es-MX" sz="900" b="1" dirty="0">
                  <a:latin typeface="Arial" panose="020B0604020202020204" pitchFamily="34" charset="0"/>
                  <a:cs typeface="Arial" panose="020B0604020202020204" pitchFamily="34" charset="0"/>
                </a:rPr>
                <a:t>PROBLEMÁTICA ESCOLAR</a:t>
              </a:r>
            </a:p>
          </p:txBody>
        </p:sp>
        <p:sp>
          <p:nvSpPr>
            <p:cNvPr id="9" name="Rectángulo 8">
              <a:extLst>
                <a:ext uri="{FF2B5EF4-FFF2-40B4-BE49-F238E27FC236}">
                  <a16:creationId xmlns:a16="http://schemas.microsoft.com/office/drawing/2014/main" id="{06C0ACB3-77B6-45AD-A704-44534AD27697}"/>
                </a:ext>
              </a:extLst>
            </p:cNvPr>
            <p:cNvSpPr/>
            <p:nvPr/>
          </p:nvSpPr>
          <p:spPr>
            <a:xfrm flipV="1">
              <a:off x="0" y="6313130"/>
              <a:ext cx="9144000" cy="1057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grpSp>
      <p:sp>
        <p:nvSpPr>
          <p:cNvPr id="10" name="Rectángulo 9">
            <a:extLst>
              <a:ext uri="{FF2B5EF4-FFF2-40B4-BE49-F238E27FC236}">
                <a16:creationId xmlns:a16="http://schemas.microsoft.com/office/drawing/2014/main" id="{32A096AD-E2F1-492E-948D-E08B2DEC6D70}"/>
              </a:ext>
            </a:extLst>
          </p:cNvPr>
          <p:cNvSpPr/>
          <p:nvPr/>
        </p:nvSpPr>
        <p:spPr>
          <a:xfrm>
            <a:off x="2686929" y="1266092"/>
            <a:ext cx="5964703" cy="7727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37084214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idx="4294967295"/>
          </p:nvPr>
        </p:nvSpPr>
        <p:spPr>
          <a:xfrm>
            <a:off x="2080704" y="554254"/>
            <a:ext cx="6931025" cy="809625"/>
          </a:xfrm>
        </p:spPr>
        <p:txBody>
          <a:bodyPr>
            <a:noAutofit/>
          </a:bodyPr>
          <a:lstStyle/>
          <a:p>
            <a:pPr algn="ctr"/>
            <a:r>
              <a:rPr lang="es-MX" sz="1800" b="1" u="sng" dirty="0">
                <a:latin typeface="Arial" panose="020B0604020202020204" pitchFamily="34" charset="0"/>
                <a:cs typeface="Arial" panose="020B0604020202020204" pitchFamily="34" charset="0"/>
              </a:rPr>
              <a:t>PROCEDIMIENTO POR FALTAS ADMINISTRATIVAS</a:t>
            </a:r>
            <a:br>
              <a:rPr lang="es-MX" sz="1800" b="1" u="sng" dirty="0">
                <a:latin typeface="Arial" panose="020B0604020202020204" pitchFamily="34" charset="0"/>
                <a:cs typeface="Arial" panose="020B0604020202020204" pitchFamily="34" charset="0"/>
              </a:rPr>
            </a:br>
            <a:r>
              <a:rPr lang="es-MX" sz="1800" b="1" u="sng" dirty="0">
                <a:latin typeface="Arial" panose="020B0604020202020204" pitchFamily="34" charset="0"/>
                <a:cs typeface="Arial" panose="020B0604020202020204" pitchFamily="34" charset="0"/>
              </a:rPr>
              <a:t/>
            </a:r>
            <a:br>
              <a:rPr lang="es-MX" sz="1800" b="1" u="sng" dirty="0">
                <a:latin typeface="Arial" panose="020B0604020202020204" pitchFamily="34" charset="0"/>
                <a:cs typeface="Arial" panose="020B0604020202020204" pitchFamily="34" charset="0"/>
              </a:rPr>
            </a:br>
            <a:r>
              <a:rPr lang="es-MX" sz="1600" b="1" dirty="0">
                <a:latin typeface="Arial" panose="020B0604020202020204" pitchFamily="34" charset="0"/>
                <a:cs typeface="Arial" panose="020B0604020202020204" pitchFamily="34" charset="0"/>
              </a:rPr>
              <a:t>LEY GENERAL DE RESPONSABILIDADES ADMINISTRATIVAS</a:t>
            </a:r>
            <a:r>
              <a:rPr lang="es-MX" sz="1800" b="1" dirty="0">
                <a:latin typeface="Arial" panose="020B0604020202020204" pitchFamily="34" charset="0"/>
                <a:cs typeface="Arial" panose="020B0604020202020204" pitchFamily="34" charset="0"/>
              </a:rPr>
              <a:t/>
            </a:r>
            <a:br>
              <a:rPr lang="es-MX" sz="1800" b="1" dirty="0">
                <a:latin typeface="Arial" panose="020B0604020202020204" pitchFamily="34" charset="0"/>
                <a:cs typeface="Arial" panose="020B0604020202020204" pitchFamily="34" charset="0"/>
              </a:rPr>
            </a:br>
            <a:endParaRPr lang="es-MX" sz="1800" b="1" dirty="0">
              <a:latin typeface="Arial" panose="020B0604020202020204" pitchFamily="34" charset="0"/>
              <a:cs typeface="Arial" panose="020B0604020202020204" pitchFamily="34" charset="0"/>
            </a:endParaRPr>
          </a:p>
        </p:txBody>
      </p:sp>
      <p:sp>
        <p:nvSpPr>
          <p:cNvPr id="5" name="Marcador de contenido 2"/>
          <p:cNvSpPr>
            <a:spLocks noGrp="1"/>
          </p:cNvSpPr>
          <p:nvPr>
            <p:ph idx="4294967295"/>
          </p:nvPr>
        </p:nvSpPr>
        <p:spPr>
          <a:xfrm rot="20700215">
            <a:off x="310216" y="1197703"/>
            <a:ext cx="1824038" cy="404813"/>
          </a:xfrm>
        </p:spPr>
        <p:txBody>
          <a:bodyPr/>
          <a:lstStyle/>
          <a:p>
            <a:r>
              <a:rPr lang="es-MX" b="1" u="sng"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GRAVES</a:t>
            </a:r>
          </a:p>
        </p:txBody>
      </p:sp>
      <p:sp>
        <p:nvSpPr>
          <p:cNvPr id="6" name="CuadroTexto 5"/>
          <p:cNvSpPr txBox="1"/>
          <p:nvPr/>
        </p:nvSpPr>
        <p:spPr>
          <a:xfrm>
            <a:off x="1222235" y="1720840"/>
            <a:ext cx="7640619" cy="4770537"/>
          </a:xfrm>
          <a:prstGeom prst="rect">
            <a:avLst/>
          </a:prstGeom>
          <a:noFill/>
        </p:spPr>
        <p:txBody>
          <a:bodyPr wrap="square" rtlCol="0">
            <a:spAutoFit/>
          </a:bodyPr>
          <a:lstStyle/>
          <a:p>
            <a:pPr algn="just"/>
            <a:r>
              <a:rPr lang="es-MX" sz="1600" b="1" dirty="0">
                <a:latin typeface="Arial" panose="020B0604020202020204" pitchFamily="34" charset="0"/>
                <a:cs typeface="Arial" panose="020B0604020202020204" pitchFamily="34" charset="0"/>
              </a:rPr>
              <a:t>ART. 52: Cohecho</a:t>
            </a:r>
            <a:r>
              <a:rPr lang="es-MX" sz="1600" dirty="0">
                <a:latin typeface="Arial" panose="020B0604020202020204" pitchFamily="34" charset="0"/>
                <a:cs typeface="Arial" panose="020B0604020202020204" pitchFamily="34" charset="0"/>
              </a:rPr>
              <a:t>: servidor publico que exija, acepte, obtenga o pretenda obtener por si o a través de terceros, con motivos de sus funciones, beneficio no comprendido en su remuneración como servidor publico</a:t>
            </a:r>
          </a:p>
          <a:p>
            <a:pPr algn="just"/>
            <a:endParaRPr lang="es-MX" sz="1600" b="1" dirty="0">
              <a:latin typeface="Arial" panose="020B0604020202020204" pitchFamily="34" charset="0"/>
              <a:cs typeface="Arial" panose="020B0604020202020204" pitchFamily="34" charset="0"/>
            </a:endParaRPr>
          </a:p>
          <a:p>
            <a:pPr algn="just"/>
            <a:r>
              <a:rPr lang="es-MX" sz="1600" b="1" dirty="0">
                <a:latin typeface="Arial" panose="020B0604020202020204" pitchFamily="34" charset="0"/>
                <a:cs typeface="Arial" panose="020B0604020202020204" pitchFamily="34" charset="0"/>
              </a:rPr>
              <a:t>ART. 53.- Peculado: </a:t>
            </a:r>
            <a:r>
              <a:rPr lang="es-MX" sz="1600" dirty="0">
                <a:latin typeface="Arial" panose="020B0604020202020204" pitchFamily="34" charset="0"/>
                <a:cs typeface="Arial" panose="020B0604020202020204" pitchFamily="34" charset="0"/>
              </a:rPr>
              <a:t>autorice, solicite o realice actos para el uso o apropiación para si o para las personas, de recursos públicos, como materiales, humanos o financieros.</a:t>
            </a:r>
          </a:p>
          <a:p>
            <a:pPr algn="just"/>
            <a:endParaRPr lang="es-MX" sz="1600" b="1" dirty="0">
              <a:latin typeface="Arial" panose="020B0604020202020204" pitchFamily="34" charset="0"/>
              <a:cs typeface="Arial" panose="020B0604020202020204" pitchFamily="34" charset="0"/>
            </a:endParaRPr>
          </a:p>
          <a:p>
            <a:pPr algn="just"/>
            <a:r>
              <a:rPr lang="es-MX" sz="1600" b="1" dirty="0">
                <a:latin typeface="Arial" panose="020B0604020202020204" pitchFamily="34" charset="0"/>
                <a:cs typeface="Arial" panose="020B0604020202020204" pitchFamily="34" charset="0"/>
              </a:rPr>
              <a:t>ART. 54.- Desvió de recursos: </a:t>
            </a:r>
            <a:r>
              <a:rPr lang="es-MX" sz="1600" dirty="0">
                <a:latin typeface="Arial" panose="020B0604020202020204" pitchFamily="34" charset="0"/>
                <a:cs typeface="Arial" panose="020B0604020202020204" pitchFamily="34" charset="0"/>
              </a:rPr>
              <a:t>materiales, humanos o financieros</a:t>
            </a:r>
          </a:p>
          <a:p>
            <a:pPr algn="just"/>
            <a:endParaRPr lang="es-MX" sz="1600" dirty="0">
              <a:latin typeface="Arial" panose="020B0604020202020204" pitchFamily="34" charset="0"/>
              <a:cs typeface="Arial" panose="020B0604020202020204" pitchFamily="34" charset="0"/>
            </a:endParaRPr>
          </a:p>
          <a:p>
            <a:pPr algn="just"/>
            <a:r>
              <a:rPr lang="es-MX" sz="1600" b="1" dirty="0">
                <a:latin typeface="Arial" panose="020B0604020202020204" pitchFamily="34" charset="0"/>
                <a:cs typeface="Arial" panose="020B0604020202020204" pitchFamily="34" charset="0"/>
              </a:rPr>
              <a:t>ART. 59.- Contratación indebida, </a:t>
            </a:r>
            <a:r>
              <a:rPr lang="es-MX" sz="1600" dirty="0">
                <a:latin typeface="Arial" panose="020B0604020202020204" pitchFamily="34" charset="0"/>
                <a:cs typeface="Arial" panose="020B0604020202020204" pitchFamily="34" charset="0"/>
              </a:rPr>
              <a:t>selección, nombramiento o designación de quien se encuentre impedido por disposición legal o inhabilitado por resolución de autoridad competente.</a:t>
            </a:r>
          </a:p>
          <a:p>
            <a:pPr algn="just"/>
            <a:endParaRPr lang="es-MX" sz="1600" dirty="0">
              <a:latin typeface="Arial" panose="020B0604020202020204" pitchFamily="34" charset="0"/>
              <a:cs typeface="Arial" panose="020B0604020202020204" pitchFamily="34" charset="0"/>
            </a:endParaRPr>
          </a:p>
          <a:p>
            <a:pPr algn="just"/>
            <a:r>
              <a:rPr lang="es-MX" sz="1600" b="1" dirty="0">
                <a:latin typeface="Arial" panose="020B0604020202020204" pitchFamily="34" charset="0"/>
                <a:cs typeface="Arial" panose="020B0604020202020204" pitchFamily="34" charset="0"/>
              </a:rPr>
              <a:t>ART. 61.- Trafico de influencias, </a:t>
            </a:r>
            <a:r>
              <a:rPr lang="es-MX" sz="1600" dirty="0">
                <a:latin typeface="Arial" panose="020B0604020202020204" pitchFamily="34" charset="0"/>
                <a:cs typeface="Arial" panose="020B0604020202020204" pitchFamily="34" charset="0"/>
              </a:rPr>
              <a:t>quien utilice su posición o empleo, cargo o comisión, para efectuar, retrasar, omitir alguna conducta indebida de otro servidor publico.</a:t>
            </a:r>
          </a:p>
          <a:p>
            <a:pPr algn="just"/>
            <a:endParaRPr lang="es-MX" sz="1600" b="1" dirty="0">
              <a:latin typeface="Arial" panose="020B0604020202020204" pitchFamily="34" charset="0"/>
              <a:cs typeface="Arial" panose="020B0604020202020204" pitchFamily="34" charset="0"/>
            </a:endParaRPr>
          </a:p>
          <a:p>
            <a:endParaRPr lang="es-MX" sz="1600" dirty="0"/>
          </a:p>
        </p:txBody>
      </p:sp>
      <p:grpSp>
        <p:nvGrpSpPr>
          <p:cNvPr id="8" name="Grupo 7">
            <a:extLst>
              <a:ext uri="{FF2B5EF4-FFF2-40B4-BE49-F238E27FC236}">
                <a16:creationId xmlns:a16="http://schemas.microsoft.com/office/drawing/2014/main" id="{53753C7C-8C40-4B02-ABCA-2BB2F78CEFF2}"/>
              </a:ext>
            </a:extLst>
          </p:cNvPr>
          <p:cNvGrpSpPr/>
          <p:nvPr/>
        </p:nvGrpSpPr>
        <p:grpSpPr>
          <a:xfrm>
            <a:off x="0" y="6313130"/>
            <a:ext cx="9144000" cy="569043"/>
            <a:chOff x="0" y="6313130"/>
            <a:chExt cx="9144000" cy="569043"/>
          </a:xfrm>
        </p:grpSpPr>
        <p:pic>
          <p:nvPicPr>
            <p:cNvPr id="9" name="Imagen 8" descr="C:\Users\dalvarez\Pictures\logo sej 2016.jpg">
              <a:extLst>
                <a:ext uri="{FF2B5EF4-FFF2-40B4-BE49-F238E27FC236}">
                  <a16:creationId xmlns:a16="http://schemas.microsoft.com/office/drawing/2014/main" id="{9C7EE005-426B-4030-8F13-7F179A69DB6E}"/>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46217" y="6418918"/>
              <a:ext cx="786567" cy="403187"/>
            </a:xfrm>
            <a:prstGeom prst="rect">
              <a:avLst/>
            </a:prstGeom>
            <a:noFill/>
            <a:ln>
              <a:noFill/>
            </a:ln>
          </p:spPr>
        </p:pic>
        <p:sp>
          <p:nvSpPr>
            <p:cNvPr id="10" name="CuadroTexto 9">
              <a:extLst>
                <a:ext uri="{FF2B5EF4-FFF2-40B4-BE49-F238E27FC236}">
                  <a16:creationId xmlns:a16="http://schemas.microsoft.com/office/drawing/2014/main" id="{FAFCFF13-9A7B-4FD4-BF39-57176FF44F56}"/>
                </a:ext>
              </a:extLst>
            </p:cNvPr>
            <p:cNvSpPr txBox="1"/>
            <p:nvPr/>
          </p:nvSpPr>
          <p:spPr>
            <a:xfrm>
              <a:off x="3954262" y="6374342"/>
              <a:ext cx="5175670" cy="507831"/>
            </a:xfrm>
            <a:prstGeom prst="rect">
              <a:avLst/>
            </a:prstGeom>
            <a:noFill/>
          </p:spPr>
          <p:txBody>
            <a:bodyPr wrap="square" rtlCol="0">
              <a:spAutoFit/>
            </a:bodyPr>
            <a:lstStyle/>
            <a:p>
              <a:pPr algn="r"/>
              <a:r>
                <a:rPr lang="es-MX" sz="900" b="1" dirty="0">
                  <a:latin typeface="Arial" panose="020B0604020202020204" pitchFamily="34" charset="0"/>
                  <a:cs typeface="Arial" panose="020B0604020202020204" pitchFamily="34" charset="0"/>
                </a:rPr>
                <a:t>DIRECCION GENERAL DE EDUCACION PRIMARIA </a:t>
              </a:r>
            </a:p>
            <a:p>
              <a:pPr algn="r"/>
              <a:r>
                <a:rPr lang="es-MX" sz="900" b="1" dirty="0">
                  <a:latin typeface="Arial" panose="020B0604020202020204" pitchFamily="34" charset="0"/>
                  <a:cs typeface="Arial" panose="020B0604020202020204" pitchFamily="34" charset="0"/>
                </a:rPr>
                <a:t>DIRECCION DE GESTION Y OPERACIÓN </a:t>
              </a:r>
            </a:p>
            <a:p>
              <a:pPr algn="r"/>
              <a:r>
                <a:rPr lang="es-MX" sz="900" b="1" dirty="0">
                  <a:latin typeface="Arial" panose="020B0604020202020204" pitchFamily="34" charset="0"/>
                  <a:cs typeface="Arial" panose="020B0604020202020204" pitchFamily="34" charset="0"/>
                </a:rPr>
                <a:t>PROBLEMÁTICA ESCOLAR</a:t>
              </a:r>
            </a:p>
          </p:txBody>
        </p:sp>
        <p:sp>
          <p:nvSpPr>
            <p:cNvPr id="11" name="Rectángulo 10">
              <a:extLst>
                <a:ext uri="{FF2B5EF4-FFF2-40B4-BE49-F238E27FC236}">
                  <a16:creationId xmlns:a16="http://schemas.microsoft.com/office/drawing/2014/main" id="{29C3282E-0A5A-4DC0-BE9D-6B82D83B1EE5}"/>
                </a:ext>
              </a:extLst>
            </p:cNvPr>
            <p:cNvSpPr/>
            <p:nvPr/>
          </p:nvSpPr>
          <p:spPr>
            <a:xfrm flipV="1">
              <a:off x="0" y="6313130"/>
              <a:ext cx="9144000" cy="1057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grpSp>
      <p:sp>
        <p:nvSpPr>
          <p:cNvPr id="12" name="Rectángulo 11">
            <a:extLst>
              <a:ext uri="{FF2B5EF4-FFF2-40B4-BE49-F238E27FC236}">
                <a16:creationId xmlns:a16="http://schemas.microsoft.com/office/drawing/2014/main" id="{51299214-69DD-4146-A948-501863EEA08F}"/>
              </a:ext>
            </a:extLst>
          </p:cNvPr>
          <p:cNvSpPr/>
          <p:nvPr/>
        </p:nvSpPr>
        <p:spPr>
          <a:xfrm>
            <a:off x="2686929" y="1266092"/>
            <a:ext cx="5964703" cy="7727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111283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1582738" y="294231"/>
            <a:ext cx="7886700" cy="1206500"/>
          </a:xfrm>
        </p:spPr>
        <p:txBody>
          <a:bodyPr>
            <a:normAutofit/>
          </a:bodyPr>
          <a:lstStyle/>
          <a:p>
            <a:pPr algn="ctr"/>
            <a:r>
              <a:rPr lang="es-MX" sz="1800" b="1" u="sng" dirty="0">
                <a:latin typeface="Arial" panose="020B0604020202020204" pitchFamily="34" charset="0"/>
                <a:cs typeface="Arial" panose="020B0604020202020204" pitchFamily="34" charset="0"/>
              </a:rPr>
              <a:t>PROCEDIMIENTO POR FALTAS ADMINISTRATIVAS</a:t>
            </a:r>
            <a:br>
              <a:rPr lang="es-MX" sz="1800" b="1" u="sng" dirty="0">
                <a:latin typeface="Arial" panose="020B0604020202020204" pitchFamily="34" charset="0"/>
                <a:cs typeface="Arial" panose="020B0604020202020204" pitchFamily="34" charset="0"/>
              </a:rPr>
            </a:br>
            <a:r>
              <a:rPr lang="es-MX" sz="1800" b="1" dirty="0">
                <a:latin typeface="Arial" panose="020B0604020202020204" pitchFamily="34" charset="0"/>
                <a:cs typeface="Arial" panose="020B0604020202020204" pitchFamily="34" charset="0"/>
              </a:rPr>
              <a:t/>
            </a:r>
            <a:br>
              <a:rPr lang="es-MX" sz="1800" b="1" dirty="0">
                <a:latin typeface="Arial" panose="020B0604020202020204" pitchFamily="34" charset="0"/>
                <a:cs typeface="Arial" panose="020B0604020202020204" pitchFamily="34" charset="0"/>
              </a:rPr>
            </a:br>
            <a:r>
              <a:rPr lang="es-MX" sz="1800" b="1" dirty="0">
                <a:latin typeface="Arial" panose="020B0604020202020204" pitchFamily="34" charset="0"/>
                <a:cs typeface="Arial" panose="020B0604020202020204" pitchFamily="34" charset="0"/>
              </a:rPr>
              <a:t>LEY GENERAL DE RESPONSABILIDADES ADMINISTRATIVAS</a:t>
            </a:r>
            <a:r>
              <a:rPr lang="es-MX" sz="3000" dirty="0"/>
              <a:t/>
            </a:r>
            <a:br>
              <a:rPr lang="es-MX" sz="3000" dirty="0"/>
            </a:br>
            <a:endParaRPr lang="es-MX" sz="3000" dirty="0"/>
          </a:p>
        </p:txBody>
      </p:sp>
      <p:sp>
        <p:nvSpPr>
          <p:cNvPr id="4" name="Marcador de contenido 2"/>
          <p:cNvSpPr>
            <a:spLocks noGrp="1"/>
          </p:cNvSpPr>
          <p:nvPr>
            <p:ph idx="4294967295"/>
          </p:nvPr>
        </p:nvSpPr>
        <p:spPr>
          <a:xfrm rot="20711379">
            <a:off x="422031" y="1043397"/>
            <a:ext cx="1582738" cy="418606"/>
          </a:xfrm>
        </p:spPr>
        <p:txBody>
          <a:bodyPr/>
          <a:lstStyle/>
          <a:p>
            <a:r>
              <a:rPr lang="es-MX" b="1" u="sng"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GRAVES</a:t>
            </a:r>
          </a:p>
        </p:txBody>
      </p:sp>
      <p:sp>
        <p:nvSpPr>
          <p:cNvPr id="5" name="CuadroTexto 4"/>
          <p:cNvSpPr txBox="1"/>
          <p:nvPr/>
        </p:nvSpPr>
        <p:spPr>
          <a:xfrm>
            <a:off x="1359808" y="1476856"/>
            <a:ext cx="7245276" cy="5016758"/>
          </a:xfrm>
          <a:prstGeom prst="rect">
            <a:avLst/>
          </a:prstGeom>
          <a:noFill/>
        </p:spPr>
        <p:txBody>
          <a:bodyPr wrap="square" rtlCol="0">
            <a:spAutoFit/>
          </a:bodyPr>
          <a:lstStyle/>
          <a:p>
            <a:pPr algn="just"/>
            <a:r>
              <a:rPr lang="es-MX" sz="1600" b="1" dirty="0">
                <a:latin typeface="Arial" panose="020B0604020202020204" pitchFamily="34" charset="0"/>
                <a:cs typeface="Arial" panose="020B0604020202020204" pitchFamily="34" charset="0"/>
              </a:rPr>
              <a:t>ART. 62.- Encubrimiento</a:t>
            </a:r>
            <a:r>
              <a:rPr lang="es-MX" sz="1600" dirty="0">
                <a:latin typeface="Arial" panose="020B0604020202020204" pitchFamily="34" charset="0"/>
                <a:cs typeface="Arial" panose="020B0604020202020204" pitchFamily="34" charset="0"/>
              </a:rPr>
              <a:t>, cuando llegare a advertir actos u omisiones que pudieren constituir faltas administrativas.</a:t>
            </a:r>
          </a:p>
          <a:p>
            <a:pPr algn="just"/>
            <a:endParaRPr lang="es-MX" sz="1600" b="1" dirty="0">
              <a:latin typeface="Arial" panose="020B0604020202020204" pitchFamily="34" charset="0"/>
              <a:cs typeface="Arial" panose="020B0604020202020204" pitchFamily="34" charset="0"/>
            </a:endParaRPr>
          </a:p>
          <a:p>
            <a:pPr algn="just"/>
            <a:r>
              <a:rPr lang="es-MX" sz="1600" b="1" dirty="0">
                <a:latin typeface="Arial" panose="020B0604020202020204" pitchFamily="34" charset="0"/>
                <a:cs typeface="Arial" panose="020B0604020202020204" pitchFamily="34" charset="0"/>
              </a:rPr>
              <a:t>ART. 63.- Desacato, </a:t>
            </a:r>
            <a:r>
              <a:rPr lang="es-MX" sz="1600" dirty="0">
                <a:latin typeface="Arial" panose="020B0604020202020204" pitchFamily="34" charset="0"/>
                <a:cs typeface="Arial" panose="020B0604020202020204" pitchFamily="34" charset="0"/>
              </a:rPr>
              <a:t>cuando tratándose de requerimientos o resoluciones de autoridades fiscalizadoras, de control interno, judiciales, electorales o en materia de defensa de los derechos humanos, proporcione información falsa, no de respuesta, retrase deliberadamente y sin justificación la entrega de información. </a:t>
            </a:r>
          </a:p>
          <a:p>
            <a:pPr algn="just"/>
            <a:endParaRPr lang="es-MX" sz="1600" b="1" dirty="0">
              <a:latin typeface="Arial" panose="020B0604020202020204" pitchFamily="34" charset="0"/>
              <a:cs typeface="Arial" panose="020B0604020202020204" pitchFamily="34" charset="0"/>
            </a:endParaRPr>
          </a:p>
          <a:p>
            <a:pPr algn="just"/>
            <a:r>
              <a:rPr lang="es-MX" sz="1600" b="1" dirty="0">
                <a:latin typeface="Arial" panose="020B0604020202020204" pitchFamily="34" charset="0"/>
                <a:cs typeface="Arial" panose="020B0604020202020204" pitchFamily="34" charset="0"/>
              </a:rPr>
              <a:t>ART. 64.- Obstrucción de la justicia</a:t>
            </a:r>
          </a:p>
          <a:p>
            <a:pPr lvl="1" algn="just"/>
            <a:r>
              <a:rPr lang="es-MX" sz="1600" b="1" dirty="0">
                <a:latin typeface="Arial" panose="020B0604020202020204" pitchFamily="34" charset="0"/>
                <a:cs typeface="Arial" panose="020B0604020202020204" pitchFamily="34" charset="0"/>
              </a:rPr>
              <a:t>I.- </a:t>
            </a:r>
            <a:r>
              <a:rPr lang="es-MX" sz="1600" dirty="0">
                <a:latin typeface="Arial" panose="020B0604020202020204" pitchFamily="34" charset="0"/>
                <a:cs typeface="Arial" panose="020B0604020202020204" pitchFamily="34" charset="0"/>
              </a:rPr>
              <a:t>Realice cualquier acto que simule conductas no graves durante la investigación de actos u omisiones calificados como graves.</a:t>
            </a:r>
          </a:p>
          <a:p>
            <a:pPr lvl="1" algn="just"/>
            <a:r>
              <a:rPr lang="es-MX" sz="1600" b="1" dirty="0">
                <a:latin typeface="Arial" panose="020B0604020202020204" pitchFamily="34" charset="0"/>
                <a:cs typeface="Arial" panose="020B0604020202020204" pitchFamily="34" charset="0"/>
              </a:rPr>
              <a:t>II.- </a:t>
            </a:r>
            <a:r>
              <a:rPr lang="es-MX" sz="1600" dirty="0">
                <a:latin typeface="Arial" panose="020B0604020202020204" pitchFamily="34" charset="0"/>
                <a:cs typeface="Arial" panose="020B0604020202020204" pitchFamily="34" charset="0"/>
              </a:rPr>
              <a:t>No inicie procedimiento correspondiente ante la autoridad competente, dentro de 30 días naturales a partir del conocimiento de cualquier conducta que pueda constituir en una falta administrativa grave.</a:t>
            </a:r>
          </a:p>
          <a:p>
            <a:pPr lvl="1" algn="just"/>
            <a:r>
              <a:rPr lang="es-MX" sz="1600" b="1" dirty="0">
                <a:latin typeface="Arial" panose="020B0604020202020204" pitchFamily="34" charset="0"/>
                <a:cs typeface="Arial" panose="020B0604020202020204" pitchFamily="34" charset="0"/>
              </a:rPr>
              <a:t>III.</a:t>
            </a:r>
            <a:r>
              <a:rPr lang="es-MX" sz="1600" dirty="0">
                <a:latin typeface="Arial" panose="020B0604020202020204" pitchFamily="34" charset="0"/>
                <a:cs typeface="Arial" panose="020B0604020202020204" pitchFamily="34" charset="0"/>
              </a:rPr>
              <a:t>- Revele la identidad de un denunciante anónimo.</a:t>
            </a:r>
          </a:p>
          <a:p>
            <a:pPr algn="just"/>
            <a:endParaRPr lang="es-MX" sz="1600" dirty="0">
              <a:latin typeface="Arial" panose="020B0604020202020204" pitchFamily="34" charset="0"/>
              <a:cs typeface="Arial" panose="020B0604020202020204" pitchFamily="34" charset="0"/>
            </a:endParaRPr>
          </a:p>
          <a:p>
            <a:pPr algn="just"/>
            <a:r>
              <a:rPr lang="es-MX" sz="1600" dirty="0">
                <a:latin typeface="Arial" panose="020B0604020202020204" pitchFamily="34" charset="0"/>
                <a:cs typeface="Arial" panose="020B0604020202020204" pitchFamily="34" charset="0"/>
              </a:rPr>
              <a:t>Solicitar Medidas de Protección Razonables.</a:t>
            </a:r>
          </a:p>
          <a:p>
            <a:pPr algn="just"/>
            <a:endParaRPr lang="es-MX" sz="1600" dirty="0">
              <a:latin typeface="Arial" panose="020B0604020202020204" pitchFamily="34" charset="0"/>
              <a:cs typeface="Arial" panose="020B0604020202020204" pitchFamily="34" charset="0"/>
            </a:endParaRPr>
          </a:p>
        </p:txBody>
      </p:sp>
      <p:grpSp>
        <p:nvGrpSpPr>
          <p:cNvPr id="7" name="Grupo 6">
            <a:extLst>
              <a:ext uri="{FF2B5EF4-FFF2-40B4-BE49-F238E27FC236}">
                <a16:creationId xmlns:a16="http://schemas.microsoft.com/office/drawing/2014/main" id="{FCC1CD67-554D-4560-88F3-74B72B371A47}"/>
              </a:ext>
            </a:extLst>
          </p:cNvPr>
          <p:cNvGrpSpPr/>
          <p:nvPr/>
        </p:nvGrpSpPr>
        <p:grpSpPr>
          <a:xfrm>
            <a:off x="0" y="6313130"/>
            <a:ext cx="9144000" cy="569043"/>
            <a:chOff x="0" y="6313130"/>
            <a:chExt cx="9144000" cy="569043"/>
          </a:xfrm>
        </p:grpSpPr>
        <p:pic>
          <p:nvPicPr>
            <p:cNvPr id="8" name="Imagen 7" descr="C:\Users\dalvarez\Pictures\logo sej 2016.jpg">
              <a:extLst>
                <a:ext uri="{FF2B5EF4-FFF2-40B4-BE49-F238E27FC236}">
                  <a16:creationId xmlns:a16="http://schemas.microsoft.com/office/drawing/2014/main" id="{24052492-1730-40F7-BE41-D67134438936}"/>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46217" y="6418918"/>
              <a:ext cx="786567" cy="403187"/>
            </a:xfrm>
            <a:prstGeom prst="rect">
              <a:avLst/>
            </a:prstGeom>
            <a:noFill/>
            <a:ln>
              <a:noFill/>
            </a:ln>
          </p:spPr>
        </p:pic>
        <p:sp>
          <p:nvSpPr>
            <p:cNvPr id="9" name="CuadroTexto 8">
              <a:extLst>
                <a:ext uri="{FF2B5EF4-FFF2-40B4-BE49-F238E27FC236}">
                  <a16:creationId xmlns:a16="http://schemas.microsoft.com/office/drawing/2014/main" id="{63D1656B-D520-4259-9551-80ADA85468EA}"/>
                </a:ext>
              </a:extLst>
            </p:cNvPr>
            <p:cNvSpPr txBox="1"/>
            <p:nvPr/>
          </p:nvSpPr>
          <p:spPr>
            <a:xfrm>
              <a:off x="3954262" y="6374342"/>
              <a:ext cx="5175670" cy="507831"/>
            </a:xfrm>
            <a:prstGeom prst="rect">
              <a:avLst/>
            </a:prstGeom>
            <a:noFill/>
          </p:spPr>
          <p:txBody>
            <a:bodyPr wrap="square" rtlCol="0">
              <a:spAutoFit/>
            </a:bodyPr>
            <a:lstStyle/>
            <a:p>
              <a:pPr algn="r"/>
              <a:r>
                <a:rPr lang="es-MX" sz="900" b="1" dirty="0">
                  <a:latin typeface="Arial" panose="020B0604020202020204" pitchFamily="34" charset="0"/>
                  <a:cs typeface="Arial" panose="020B0604020202020204" pitchFamily="34" charset="0"/>
                </a:rPr>
                <a:t>DIRECCION GENERAL DE EDUCACION PRIMARIA </a:t>
              </a:r>
            </a:p>
            <a:p>
              <a:pPr algn="r"/>
              <a:r>
                <a:rPr lang="es-MX" sz="900" b="1" dirty="0">
                  <a:latin typeface="Arial" panose="020B0604020202020204" pitchFamily="34" charset="0"/>
                  <a:cs typeface="Arial" panose="020B0604020202020204" pitchFamily="34" charset="0"/>
                </a:rPr>
                <a:t>DIRECCION DE GESTION Y OPERACIÓN </a:t>
              </a:r>
            </a:p>
            <a:p>
              <a:pPr algn="r"/>
              <a:r>
                <a:rPr lang="es-MX" sz="900" b="1" dirty="0">
                  <a:latin typeface="Arial" panose="020B0604020202020204" pitchFamily="34" charset="0"/>
                  <a:cs typeface="Arial" panose="020B0604020202020204" pitchFamily="34" charset="0"/>
                </a:rPr>
                <a:t>PROBLEMÁTICA ESCOLAR</a:t>
              </a:r>
            </a:p>
          </p:txBody>
        </p:sp>
        <p:sp>
          <p:nvSpPr>
            <p:cNvPr id="10" name="Rectángulo 9">
              <a:extLst>
                <a:ext uri="{FF2B5EF4-FFF2-40B4-BE49-F238E27FC236}">
                  <a16:creationId xmlns:a16="http://schemas.microsoft.com/office/drawing/2014/main" id="{297D77E2-0660-4852-B5A2-3AF32929D0E3}"/>
                </a:ext>
              </a:extLst>
            </p:cNvPr>
            <p:cNvSpPr/>
            <p:nvPr/>
          </p:nvSpPr>
          <p:spPr>
            <a:xfrm flipV="1">
              <a:off x="0" y="6313130"/>
              <a:ext cx="9144000" cy="1057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grpSp>
      <p:sp>
        <p:nvSpPr>
          <p:cNvPr id="11" name="Rectángulo 10">
            <a:extLst>
              <a:ext uri="{FF2B5EF4-FFF2-40B4-BE49-F238E27FC236}">
                <a16:creationId xmlns:a16="http://schemas.microsoft.com/office/drawing/2014/main" id="{2BEAEA45-0588-47EB-AD80-FFE4DEEE5ACD}"/>
              </a:ext>
            </a:extLst>
          </p:cNvPr>
          <p:cNvSpPr/>
          <p:nvPr/>
        </p:nvSpPr>
        <p:spPr>
          <a:xfrm>
            <a:off x="2116389" y="1297646"/>
            <a:ext cx="6619652" cy="45719"/>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14686167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idx="4294967295"/>
          </p:nvPr>
        </p:nvSpPr>
        <p:spPr>
          <a:xfrm>
            <a:off x="2097088" y="191379"/>
            <a:ext cx="7046912" cy="1144588"/>
          </a:xfrm>
        </p:spPr>
        <p:txBody>
          <a:bodyPr>
            <a:normAutofit fontScale="90000"/>
          </a:bodyPr>
          <a:lstStyle/>
          <a:p>
            <a:pPr algn="ctr"/>
            <a:r>
              <a:rPr lang="es-MX" sz="1800" b="1" u="sng" dirty="0">
                <a:latin typeface="Arial" panose="020B0604020202020204" pitchFamily="34" charset="0"/>
                <a:cs typeface="Arial" panose="020B0604020202020204" pitchFamily="34" charset="0"/>
              </a:rPr>
              <a:t>PROCEDIMIENTO POR FALTAS ADMINISTRATIVAS</a:t>
            </a:r>
            <a:r>
              <a:rPr lang="es-MX" sz="1800" b="1" dirty="0">
                <a:latin typeface="Arial" panose="020B0604020202020204" pitchFamily="34" charset="0"/>
                <a:cs typeface="Arial" panose="020B0604020202020204" pitchFamily="34" charset="0"/>
              </a:rPr>
              <a:t/>
            </a:r>
            <a:br>
              <a:rPr lang="es-MX" sz="1800" b="1" dirty="0">
                <a:latin typeface="Arial" panose="020B0604020202020204" pitchFamily="34" charset="0"/>
                <a:cs typeface="Arial" panose="020B0604020202020204" pitchFamily="34" charset="0"/>
              </a:rPr>
            </a:br>
            <a:r>
              <a:rPr lang="es-MX" sz="1800" b="1" dirty="0">
                <a:latin typeface="Arial" panose="020B0604020202020204" pitchFamily="34" charset="0"/>
                <a:cs typeface="Arial" panose="020B0604020202020204" pitchFamily="34" charset="0"/>
              </a:rPr>
              <a:t/>
            </a:r>
            <a:br>
              <a:rPr lang="es-MX" sz="1800" b="1" dirty="0">
                <a:latin typeface="Arial" panose="020B0604020202020204" pitchFamily="34" charset="0"/>
                <a:cs typeface="Arial" panose="020B0604020202020204" pitchFamily="34" charset="0"/>
              </a:rPr>
            </a:br>
            <a:r>
              <a:rPr lang="es-MX" sz="1800" b="1" dirty="0">
                <a:latin typeface="Arial" panose="020B0604020202020204" pitchFamily="34" charset="0"/>
                <a:cs typeface="Arial" panose="020B0604020202020204" pitchFamily="34" charset="0"/>
              </a:rPr>
              <a:t>Ley General De Responsabilidades Políticas y </a:t>
            </a:r>
            <a:br>
              <a:rPr lang="es-MX" sz="1800" b="1" dirty="0">
                <a:latin typeface="Arial" panose="020B0604020202020204" pitchFamily="34" charset="0"/>
                <a:cs typeface="Arial" panose="020B0604020202020204" pitchFamily="34" charset="0"/>
              </a:rPr>
            </a:br>
            <a:r>
              <a:rPr lang="es-MX" sz="1800" b="1" dirty="0">
                <a:latin typeface="Arial" panose="020B0604020202020204" pitchFamily="34" charset="0"/>
                <a:cs typeface="Arial" panose="020B0604020202020204" pitchFamily="34" charset="0"/>
              </a:rPr>
              <a:t>Administrativas Del Estado De Jalisco </a:t>
            </a:r>
            <a:br>
              <a:rPr lang="es-MX" sz="1800" b="1" dirty="0">
                <a:latin typeface="Arial" panose="020B0604020202020204" pitchFamily="34" charset="0"/>
                <a:cs typeface="Arial" panose="020B0604020202020204" pitchFamily="34" charset="0"/>
              </a:rPr>
            </a:br>
            <a:endParaRPr lang="es-MX" sz="1800" b="1" dirty="0">
              <a:latin typeface="Arial" panose="020B0604020202020204" pitchFamily="34" charset="0"/>
              <a:cs typeface="Arial" panose="020B0604020202020204" pitchFamily="34" charset="0"/>
            </a:endParaRPr>
          </a:p>
        </p:txBody>
      </p:sp>
      <p:sp>
        <p:nvSpPr>
          <p:cNvPr id="5" name="CuadroTexto 4"/>
          <p:cNvSpPr txBox="1"/>
          <p:nvPr/>
        </p:nvSpPr>
        <p:spPr>
          <a:xfrm>
            <a:off x="1158723" y="1768659"/>
            <a:ext cx="7474703" cy="1061829"/>
          </a:xfrm>
          <a:prstGeom prst="rect">
            <a:avLst/>
          </a:prstGeom>
          <a:noFill/>
        </p:spPr>
        <p:txBody>
          <a:bodyPr wrap="square" rtlCol="0">
            <a:spAutoFit/>
          </a:bodyPr>
          <a:lstStyle/>
          <a:p>
            <a:endParaRPr lang="es-MX" sz="1050" dirty="0"/>
          </a:p>
          <a:p>
            <a:endParaRPr lang="es-MX" sz="1050" dirty="0"/>
          </a:p>
          <a:p>
            <a:endParaRPr lang="es-MX" sz="1050" dirty="0"/>
          </a:p>
          <a:p>
            <a:endParaRPr lang="es-MX" sz="1050" dirty="0"/>
          </a:p>
          <a:p>
            <a:endParaRPr lang="es-MX" sz="1050" dirty="0"/>
          </a:p>
          <a:p>
            <a:endParaRPr lang="es-MX" sz="1050" dirty="0"/>
          </a:p>
        </p:txBody>
      </p:sp>
      <p:grpSp>
        <p:nvGrpSpPr>
          <p:cNvPr id="7" name="Grupo 6">
            <a:extLst>
              <a:ext uri="{FF2B5EF4-FFF2-40B4-BE49-F238E27FC236}">
                <a16:creationId xmlns:a16="http://schemas.microsoft.com/office/drawing/2014/main" id="{1A12720F-5696-4F32-8231-1F8616978C1E}"/>
              </a:ext>
            </a:extLst>
          </p:cNvPr>
          <p:cNvGrpSpPr/>
          <p:nvPr/>
        </p:nvGrpSpPr>
        <p:grpSpPr>
          <a:xfrm>
            <a:off x="0" y="6313130"/>
            <a:ext cx="9144000" cy="569043"/>
            <a:chOff x="0" y="6313130"/>
            <a:chExt cx="9144000" cy="569043"/>
          </a:xfrm>
        </p:grpSpPr>
        <p:pic>
          <p:nvPicPr>
            <p:cNvPr id="9" name="Imagen 8" descr="C:\Users\dalvarez\Pictures\logo sej 2016.jpg">
              <a:extLst>
                <a:ext uri="{FF2B5EF4-FFF2-40B4-BE49-F238E27FC236}">
                  <a16:creationId xmlns:a16="http://schemas.microsoft.com/office/drawing/2014/main" id="{50E06DD9-B1D3-46CB-A3CD-75517034952D}"/>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46217" y="6418918"/>
              <a:ext cx="786567" cy="403187"/>
            </a:xfrm>
            <a:prstGeom prst="rect">
              <a:avLst/>
            </a:prstGeom>
            <a:noFill/>
            <a:ln>
              <a:noFill/>
            </a:ln>
          </p:spPr>
        </p:pic>
        <p:sp>
          <p:nvSpPr>
            <p:cNvPr id="10" name="CuadroTexto 9">
              <a:extLst>
                <a:ext uri="{FF2B5EF4-FFF2-40B4-BE49-F238E27FC236}">
                  <a16:creationId xmlns:a16="http://schemas.microsoft.com/office/drawing/2014/main" id="{9125DF40-1859-4A3D-89C1-4C47EA7D7557}"/>
                </a:ext>
              </a:extLst>
            </p:cNvPr>
            <p:cNvSpPr txBox="1"/>
            <p:nvPr/>
          </p:nvSpPr>
          <p:spPr>
            <a:xfrm>
              <a:off x="3954262" y="6374342"/>
              <a:ext cx="5175670" cy="507831"/>
            </a:xfrm>
            <a:prstGeom prst="rect">
              <a:avLst/>
            </a:prstGeom>
            <a:noFill/>
          </p:spPr>
          <p:txBody>
            <a:bodyPr wrap="square" rtlCol="0">
              <a:spAutoFit/>
            </a:bodyPr>
            <a:lstStyle/>
            <a:p>
              <a:pPr algn="r"/>
              <a:r>
                <a:rPr lang="es-MX" sz="900" b="1" dirty="0">
                  <a:latin typeface="Arial" panose="020B0604020202020204" pitchFamily="34" charset="0"/>
                  <a:cs typeface="Arial" panose="020B0604020202020204" pitchFamily="34" charset="0"/>
                </a:rPr>
                <a:t>DIRECCION GENERAL DE EDUCACION PRIMARIA </a:t>
              </a:r>
            </a:p>
            <a:p>
              <a:pPr algn="r"/>
              <a:r>
                <a:rPr lang="es-MX" sz="900" b="1" dirty="0">
                  <a:latin typeface="Arial" panose="020B0604020202020204" pitchFamily="34" charset="0"/>
                  <a:cs typeface="Arial" panose="020B0604020202020204" pitchFamily="34" charset="0"/>
                </a:rPr>
                <a:t>DIRECCION DE GESTION Y OPERACIÓN </a:t>
              </a:r>
            </a:p>
            <a:p>
              <a:pPr algn="r"/>
              <a:r>
                <a:rPr lang="es-MX" sz="900" b="1" dirty="0">
                  <a:latin typeface="Arial" panose="020B0604020202020204" pitchFamily="34" charset="0"/>
                  <a:cs typeface="Arial" panose="020B0604020202020204" pitchFamily="34" charset="0"/>
                </a:rPr>
                <a:t>PROBLEMÁTICA ESCOLAR</a:t>
              </a:r>
            </a:p>
          </p:txBody>
        </p:sp>
        <p:sp>
          <p:nvSpPr>
            <p:cNvPr id="11" name="Rectángulo 10">
              <a:extLst>
                <a:ext uri="{FF2B5EF4-FFF2-40B4-BE49-F238E27FC236}">
                  <a16:creationId xmlns:a16="http://schemas.microsoft.com/office/drawing/2014/main" id="{20F0C6C6-EA64-41B7-9FC9-3C06BC090019}"/>
                </a:ext>
              </a:extLst>
            </p:cNvPr>
            <p:cNvSpPr/>
            <p:nvPr/>
          </p:nvSpPr>
          <p:spPr>
            <a:xfrm flipV="1">
              <a:off x="0" y="6313130"/>
              <a:ext cx="9144000" cy="1057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grpSp>
      <p:sp>
        <p:nvSpPr>
          <p:cNvPr id="12" name="Marcador de contenido 2">
            <a:extLst>
              <a:ext uri="{FF2B5EF4-FFF2-40B4-BE49-F238E27FC236}">
                <a16:creationId xmlns:a16="http://schemas.microsoft.com/office/drawing/2014/main" id="{BD2AC515-678B-49DA-A38A-21827E428541}"/>
              </a:ext>
            </a:extLst>
          </p:cNvPr>
          <p:cNvSpPr txBox="1">
            <a:spLocks/>
          </p:cNvSpPr>
          <p:nvPr/>
        </p:nvSpPr>
        <p:spPr>
          <a:xfrm rot="21024136">
            <a:off x="423842" y="665162"/>
            <a:ext cx="1768561" cy="560784"/>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MX" sz="2000" b="1" u="sng"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NO GRAVES</a:t>
            </a:r>
          </a:p>
        </p:txBody>
      </p:sp>
      <p:sp>
        <p:nvSpPr>
          <p:cNvPr id="2" name="Rectángulo 1">
            <a:extLst>
              <a:ext uri="{FF2B5EF4-FFF2-40B4-BE49-F238E27FC236}">
                <a16:creationId xmlns:a16="http://schemas.microsoft.com/office/drawing/2014/main" id="{4E1164C7-362D-4582-B2D8-C2CC1A7CCBBE}"/>
              </a:ext>
            </a:extLst>
          </p:cNvPr>
          <p:cNvSpPr/>
          <p:nvPr/>
        </p:nvSpPr>
        <p:spPr>
          <a:xfrm>
            <a:off x="760172" y="1397179"/>
            <a:ext cx="7764850" cy="4555093"/>
          </a:xfrm>
          <a:prstGeom prst="rect">
            <a:avLst/>
          </a:prstGeom>
        </p:spPr>
        <p:txBody>
          <a:bodyPr wrap="square">
            <a:spAutoFit/>
          </a:bodyPr>
          <a:lstStyle/>
          <a:p>
            <a:pPr algn="just"/>
            <a:r>
              <a:rPr lang="es-MX" sz="1600" b="1" dirty="0">
                <a:latin typeface="Arial" panose="020B0604020202020204" pitchFamily="34" charset="0"/>
                <a:cs typeface="Arial" panose="020B0604020202020204" pitchFamily="34" charset="0"/>
              </a:rPr>
              <a:t>ART. 47.-</a:t>
            </a:r>
            <a:r>
              <a:rPr lang="es-MX" sz="1600" dirty="0">
                <a:latin typeface="Arial" panose="020B0604020202020204" pitchFamily="34" charset="0"/>
                <a:cs typeface="Arial" panose="020B0604020202020204" pitchFamily="34" charset="0"/>
              </a:rPr>
              <a:t> El servidor público que se encuentre entre los supuestos de actos u omisiones calificadas como tales por la Ley General de Responsabilidades Administrativas.</a:t>
            </a:r>
            <a:endParaRPr lang="es-MX" sz="1600" b="1" dirty="0">
              <a:latin typeface="Arial" panose="020B0604020202020204" pitchFamily="34" charset="0"/>
              <a:cs typeface="Arial" panose="020B0604020202020204" pitchFamily="34" charset="0"/>
            </a:endParaRPr>
          </a:p>
          <a:p>
            <a:pPr algn="just"/>
            <a:endParaRPr lang="es-MX" sz="1600" b="1" dirty="0">
              <a:latin typeface="Arial" panose="020B0604020202020204" pitchFamily="34" charset="0"/>
              <a:cs typeface="Arial" panose="020B0604020202020204" pitchFamily="34" charset="0"/>
            </a:endParaRPr>
          </a:p>
          <a:p>
            <a:pPr algn="just"/>
            <a:r>
              <a:rPr lang="es-MX" sz="1600" b="1" dirty="0">
                <a:latin typeface="Arial" panose="020B0604020202020204" pitchFamily="34" charset="0"/>
                <a:cs typeface="Arial" panose="020B0604020202020204" pitchFamily="34" charset="0"/>
              </a:rPr>
              <a:t>ART. 48.-  incumplan o trasgredan las siguientes obligaciones:</a:t>
            </a:r>
          </a:p>
          <a:p>
            <a:pPr lvl="1" algn="just"/>
            <a:r>
              <a:rPr lang="es-MX" sz="1400" dirty="0">
                <a:latin typeface="Arial" panose="020B0604020202020204" pitchFamily="34" charset="0"/>
                <a:cs typeface="Arial" panose="020B0604020202020204" pitchFamily="34" charset="0"/>
              </a:rPr>
              <a:t>I.- Cumplir con la máxima diligencia el servicio encomendado, realice acto u omisión  que implique el ejercicio indebido de su empleo.</a:t>
            </a:r>
          </a:p>
          <a:p>
            <a:pPr lvl="1" algn="just"/>
            <a:r>
              <a:rPr lang="es-MX" sz="1400" dirty="0">
                <a:latin typeface="Arial" panose="020B0604020202020204" pitchFamily="34" charset="0"/>
                <a:cs typeface="Arial" panose="020B0604020202020204" pitchFamily="34" charset="0"/>
              </a:rPr>
              <a:t>II.- Observar buena conducta, respeto, diligencia y rectitud a las personas con que tenga relación con motivo de sus funciones</a:t>
            </a:r>
          </a:p>
          <a:p>
            <a:pPr lvl="1" algn="just"/>
            <a:r>
              <a:rPr lang="es-MX" sz="1400" dirty="0">
                <a:latin typeface="Arial" panose="020B0604020202020204" pitchFamily="34" charset="0"/>
                <a:cs typeface="Arial" panose="020B0604020202020204" pitchFamily="34" charset="0"/>
              </a:rPr>
              <a:t>III.- Observar buenas reglas de trato con inferiores jerárquicos</a:t>
            </a:r>
          </a:p>
          <a:p>
            <a:pPr lvl="1" algn="just"/>
            <a:r>
              <a:rPr lang="es-MX" sz="1400" dirty="0">
                <a:latin typeface="Arial" panose="020B0604020202020204" pitchFamily="34" charset="0"/>
                <a:cs typeface="Arial" panose="020B0604020202020204" pitchFamily="34" charset="0"/>
              </a:rPr>
              <a:t>IV.- Observar respeto y subordinación con sus superiores jerárquicos.</a:t>
            </a:r>
          </a:p>
          <a:p>
            <a:pPr lvl="1" algn="just"/>
            <a:r>
              <a:rPr lang="es-MX" sz="1400" dirty="0">
                <a:latin typeface="Arial" panose="020B0604020202020204" pitchFamily="34" charset="0"/>
                <a:cs typeface="Arial" panose="020B0604020202020204" pitchFamily="34" charset="0"/>
              </a:rPr>
              <a:t>V.- Informar por escrito cualquier conflicto de intereses.</a:t>
            </a:r>
          </a:p>
          <a:p>
            <a:pPr lvl="1" algn="just"/>
            <a:r>
              <a:rPr lang="es-MX" sz="1400" dirty="0">
                <a:latin typeface="Arial" panose="020B0604020202020204" pitchFamily="34" charset="0"/>
                <a:cs typeface="Arial" panose="020B0604020202020204" pitchFamily="34" charset="0"/>
              </a:rPr>
              <a:t>VI.-Abstenerse de autorizar a un servidor publico a faltar sin causa justificada a sus labores mas de 15 días continuos  o 30 días discontinuos en un año. O autorizar licencias, permisos o comisiones con goce de sueldo cuando las necesidades del servicio publico no lo exijan.</a:t>
            </a:r>
          </a:p>
          <a:p>
            <a:pPr lvl="1" algn="just"/>
            <a:r>
              <a:rPr lang="es-MX" sz="1400" dirty="0">
                <a:latin typeface="Arial" panose="020B0604020202020204" pitchFamily="34" charset="0"/>
                <a:cs typeface="Arial" panose="020B0604020202020204" pitchFamily="34" charset="0"/>
              </a:rPr>
              <a:t>IX.- Supervisar que los servidores públicos sujetos a su dirección cumplan con las disposiciones relativas al servicio publico y denunciar por escrito a su superior jerárquico o al órgano interno de control, los actos y omisiones de cualquier otro servidor publico que implique una responsabilidad administrativa. </a:t>
            </a:r>
          </a:p>
        </p:txBody>
      </p:sp>
      <p:sp>
        <p:nvSpPr>
          <p:cNvPr id="13" name="Rectángulo 12">
            <a:extLst>
              <a:ext uri="{FF2B5EF4-FFF2-40B4-BE49-F238E27FC236}">
                <a16:creationId xmlns:a16="http://schemas.microsoft.com/office/drawing/2014/main" id="{B96D7014-4A20-40A6-9EEA-6EE0C06F0F80}"/>
              </a:ext>
            </a:extLst>
          </p:cNvPr>
          <p:cNvSpPr/>
          <p:nvPr/>
        </p:nvSpPr>
        <p:spPr>
          <a:xfrm>
            <a:off x="2116389" y="1297646"/>
            <a:ext cx="6619652" cy="45719"/>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18411374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2460625" y="721621"/>
            <a:ext cx="6683375" cy="960438"/>
          </a:xfrm>
        </p:spPr>
        <p:txBody>
          <a:bodyPr>
            <a:noAutofit/>
          </a:bodyPr>
          <a:lstStyle/>
          <a:p>
            <a:pPr algn="ctr"/>
            <a:r>
              <a:rPr lang="es-MX" sz="1600" b="1" u="sng" dirty="0">
                <a:solidFill>
                  <a:prstClr val="black"/>
                </a:solidFill>
                <a:latin typeface="Arial" panose="020B0604020202020204" pitchFamily="34" charset="0"/>
                <a:cs typeface="Arial" panose="020B0604020202020204" pitchFamily="34" charset="0"/>
              </a:rPr>
              <a:t>PROCEDIMIENTO POR FALTAS ADMINISTRATIVAS</a:t>
            </a:r>
            <a:r>
              <a:rPr lang="es-MX" sz="1800" b="1" u="sng" dirty="0">
                <a:solidFill>
                  <a:prstClr val="black"/>
                </a:solidFill>
                <a:latin typeface="Arial" panose="020B0604020202020204" pitchFamily="34" charset="0"/>
                <a:cs typeface="Arial" panose="020B0604020202020204" pitchFamily="34" charset="0"/>
              </a:rPr>
              <a:t/>
            </a:r>
            <a:br>
              <a:rPr lang="es-MX" sz="1800" b="1" u="sng" dirty="0">
                <a:solidFill>
                  <a:prstClr val="black"/>
                </a:solidFill>
                <a:latin typeface="Arial" panose="020B0604020202020204" pitchFamily="34" charset="0"/>
                <a:cs typeface="Arial" panose="020B0604020202020204" pitchFamily="34" charset="0"/>
              </a:rPr>
            </a:br>
            <a:r>
              <a:rPr lang="es-MX" sz="1800" b="1" u="sng" dirty="0">
                <a:solidFill>
                  <a:prstClr val="black"/>
                </a:solidFill>
                <a:latin typeface="Arial" panose="020B0604020202020204" pitchFamily="34" charset="0"/>
                <a:cs typeface="Arial" panose="020B0604020202020204" pitchFamily="34" charset="0"/>
              </a:rPr>
              <a:t/>
            </a:r>
            <a:br>
              <a:rPr lang="es-MX" sz="1800" b="1" u="sng" dirty="0">
                <a:solidFill>
                  <a:prstClr val="black"/>
                </a:solidFill>
                <a:latin typeface="Arial" panose="020B0604020202020204" pitchFamily="34" charset="0"/>
                <a:cs typeface="Arial" panose="020B0604020202020204" pitchFamily="34" charset="0"/>
              </a:rPr>
            </a:br>
            <a:r>
              <a:rPr lang="es-MX" sz="1800" b="1" dirty="0">
                <a:solidFill>
                  <a:prstClr val="black"/>
                </a:solidFill>
                <a:latin typeface="Arial" panose="020B0604020202020204" pitchFamily="34" charset="0"/>
                <a:cs typeface="Arial" panose="020B0604020202020204" pitchFamily="34" charset="0"/>
              </a:rPr>
              <a:t>Ley General De Responsabilidades Políticas y</a:t>
            </a:r>
            <a:br>
              <a:rPr lang="es-MX" sz="1800" b="1" dirty="0">
                <a:solidFill>
                  <a:prstClr val="black"/>
                </a:solidFill>
                <a:latin typeface="Arial" panose="020B0604020202020204" pitchFamily="34" charset="0"/>
                <a:cs typeface="Arial" panose="020B0604020202020204" pitchFamily="34" charset="0"/>
              </a:rPr>
            </a:br>
            <a:r>
              <a:rPr lang="es-MX" sz="1800" b="1" dirty="0">
                <a:solidFill>
                  <a:prstClr val="black"/>
                </a:solidFill>
                <a:latin typeface="Arial" panose="020B0604020202020204" pitchFamily="34" charset="0"/>
                <a:cs typeface="Arial" panose="020B0604020202020204" pitchFamily="34" charset="0"/>
              </a:rPr>
              <a:t> Administrativas Del Estado De Jalisco </a:t>
            </a:r>
            <a:br>
              <a:rPr lang="es-MX" sz="1800" b="1" dirty="0">
                <a:solidFill>
                  <a:prstClr val="black"/>
                </a:solidFill>
                <a:latin typeface="Arial" panose="020B0604020202020204" pitchFamily="34" charset="0"/>
                <a:cs typeface="Arial" panose="020B0604020202020204" pitchFamily="34" charset="0"/>
              </a:rPr>
            </a:br>
            <a:r>
              <a:rPr lang="es-MX" sz="1800" b="1" dirty="0">
                <a:solidFill>
                  <a:prstClr val="black"/>
                </a:solidFill>
                <a:latin typeface="Arial" panose="020B0604020202020204" pitchFamily="34" charset="0"/>
                <a:cs typeface="Arial" panose="020B0604020202020204" pitchFamily="34" charset="0"/>
              </a:rPr>
              <a:t/>
            </a:r>
            <a:br>
              <a:rPr lang="es-MX" sz="1800" b="1" dirty="0">
                <a:solidFill>
                  <a:prstClr val="black"/>
                </a:solidFill>
                <a:latin typeface="Arial" panose="020B0604020202020204" pitchFamily="34" charset="0"/>
                <a:cs typeface="Arial" panose="020B0604020202020204" pitchFamily="34" charset="0"/>
              </a:rPr>
            </a:br>
            <a:endParaRPr lang="es-MX" sz="1800" b="1" dirty="0">
              <a:latin typeface="Arial" panose="020B0604020202020204" pitchFamily="34" charset="0"/>
              <a:cs typeface="Arial" panose="020B0604020202020204" pitchFamily="34" charset="0"/>
            </a:endParaRPr>
          </a:p>
        </p:txBody>
      </p:sp>
      <p:sp>
        <p:nvSpPr>
          <p:cNvPr id="4" name="Marcador de contenido 2"/>
          <p:cNvSpPr txBox="1">
            <a:spLocks/>
          </p:cNvSpPr>
          <p:nvPr/>
        </p:nvSpPr>
        <p:spPr>
          <a:xfrm rot="21024136">
            <a:off x="423842" y="665162"/>
            <a:ext cx="1768561" cy="560784"/>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MX" sz="2000" b="1" u="sng"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NO GRAVES</a:t>
            </a:r>
          </a:p>
        </p:txBody>
      </p:sp>
      <p:grpSp>
        <p:nvGrpSpPr>
          <p:cNvPr id="6" name="Grupo 5">
            <a:extLst>
              <a:ext uri="{FF2B5EF4-FFF2-40B4-BE49-F238E27FC236}">
                <a16:creationId xmlns:a16="http://schemas.microsoft.com/office/drawing/2014/main" id="{C8E8F8AD-80F4-4E8E-BDE1-0C4A635F6E01}"/>
              </a:ext>
            </a:extLst>
          </p:cNvPr>
          <p:cNvGrpSpPr/>
          <p:nvPr/>
        </p:nvGrpSpPr>
        <p:grpSpPr>
          <a:xfrm>
            <a:off x="0" y="6313130"/>
            <a:ext cx="9144000" cy="569043"/>
            <a:chOff x="0" y="6313130"/>
            <a:chExt cx="9144000" cy="569043"/>
          </a:xfrm>
        </p:grpSpPr>
        <p:pic>
          <p:nvPicPr>
            <p:cNvPr id="7" name="Imagen 6" descr="C:\Users\dalvarez\Pictures\logo sej 2016.jpg">
              <a:extLst>
                <a:ext uri="{FF2B5EF4-FFF2-40B4-BE49-F238E27FC236}">
                  <a16:creationId xmlns:a16="http://schemas.microsoft.com/office/drawing/2014/main" id="{0CE845B8-83F9-4F02-8190-A5EB8D76492D}"/>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46217" y="6418918"/>
              <a:ext cx="786567" cy="403187"/>
            </a:xfrm>
            <a:prstGeom prst="rect">
              <a:avLst/>
            </a:prstGeom>
            <a:noFill/>
            <a:ln>
              <a:noFill/>
            </a:ln>
          </p:spPr>
        </p:pic>
        <p:sp>
          <p:nvSpPr>
            <p:cNvPr id="8" name="CuadroTexto 7">
              <a:extLst>
                <a:ext uri="{FF2B5EF4-FFF2-40B4-BE49-F238E27FC236}">
                  <a16:creationId xmlns:a16="http://schemas.microsoft.com/office/drawing/2014/main" id="{5B61CDE1-7D80-4DC1-A432-780C969DEF1B}"/>
                </a:ext>
              </a:extLst>
            </p:cNvPr>
            <p:cNvSpPr txBox="1"/>
            <p:nvPr/>
          </p:nvSpPr>
          <p:spPr>
            <a:xfrm>
              <a:off x="3954262" y="6374342"/>
              <a:ext cx="5175670" cy="507831"/>
            </a:xfrm>
            <a:prstGeom prst="rect">
              <a:avLst/>
            </a:prstGeom>
            <a:noFill/>
          </p:spPr>
          <p:txBody>
            <a:bodyPr wrap="square" rtlCol="0">
              <a:spAutoFit/>
            </a:bodyPr>
            <a:lstStyle/>
            <a:p>
              <a:pPr algn="r"/>
              <a:r>
                <a:rPr lang="es-MX" sz="900" b="1" dirty="0">
                  <a:latin typeface="Arial" panose="020B0604020202020204" pitchFamily="34" charset="0"/>
                  <a:cs typeface="Arial" panose="020B0604020202020204" pitchFamily="34" charset="0"/>
                </a:rPr>
                <a:t>DIRECCION GENERAL DE EDUCACION PRIMARIA </a:t>
              </a:r>
            </a:p>
            <a:p>
              <a:pPr algn="r"/>
              <a:r>
                <a:rPr lang="es-MX" sz="900" b="1" dirty="0">
                  <a:latin typeface="Arial" panose="020B0604020202020204" pitchFamily="34" charset="0"/>
                  <a:cs typeface="Arial" panose="020B0604020202020204" pitchFamily="34" charset="0"/>
                </a:rPr>
                <a:t>DIRECCION DE GESTION Y OPERACIÓN </a:t>
              </a:r>
            </a:p>
            <a:p>
              <a:pPr algn="r"/>
              <a:r>
                <a:rPr lang="es-MX" sz="900" b="1" dirty="0">
                  <a:latin typeface="Arial" panose="020B0604020202020204" pitchFamily="34" charset="0"/>
                  <a:cs typeface="Arial" panose="020B0604020202020204" pitchFamily="34" charset="0"/>
                </a:rPr>
                <a:t>PROBLEMÁTICA ESCOLAR</a:t>
              </a:r>
            </a:p>
          </p:txBody>
        </p:sp>
        <p:sp>
          <p:nvSpPr>
            <p:cNvPr id="9" name="Rectángulo 8">
              <a:extLst>
                <a:ext uri="{FF2B5EF4-FFF2-40B4-BE49-F238E27FC236}">
                  <a16:creationId xmlns:a16="http://schemas.microsoft.com/office/drawing/2014/main" id="{1E1A3F42-9930-4C18-8D33-2FE89F58C19D}"/>
                </a:ext>
              </a:extLst>
            </p:cNvPr>
            <p:cNvSpPr/>
            <p:nvPr/>
          </p:nvSpPr>
          <p:spPr>
            <a:xfrm flipV="1">
              <a:off x="0" y="6313130"/>
              <a:ext cx="9144000" cy="1057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grpSp>
      <p:sp>
        <p:nvSpPr>
          <p:cNvPr id="10" name="Rectángulo 9">
            <a:extLst>
              <a:ext uri="{FF2B5EF4-FFF2-40B4-BE49-F238E27FC236}">
                <a16:creationId xmlns:a16="http://schemas.microsoft.com/office/drawing/2014/main" id="{126921F6-1D98-42FB-89A0-E8EA60FF89E7}"/>
              </a:ext>
            </a:extLst>
          </p:cNvPr>
          <p:cNvSpPr/>
          <p:nvPr/>
        </p:nvSpPr>
        <p:spPr>
          <a:xfrm>
            <a:off x="1413509" y="1479572"/>
            <a:ext cx="7341022" cy="4278094"/>
          </a:xfrm>
          <a:prstGeom prst="rect">
            <a:avLst/>
          </a:prstGeom>
        </p:spPr>
        <p:txBody>
          <a:bodyPr wrap="square">
            <a:spAutoFit/>
          </a:bodyPr>
          <a:lstStyle/>
          <a:p>
            <a:pPr algn="just"/>
            <a:r>
              <a:rPr lang="es-MX" sz="1600" b="1" dirty="0">
                <a:latin typeface="Arial" panose="020B0604020202020204" pitchFamily="34" charset="0"/>
                <a:cs typeface="Arial" panose="020B0604020202020204" pitchFamily="34" charset="0"/>
              </a:rPr>
              <a:t>X</a:t>
            </a:r>
            <a:r>
              <a:rPr lang="es-MX" sz="1600" b="1" dirty="0">
                <a:solidFill>
                  <a:prstClr val="black"/>
                </a:solidFill>
                <a:latin typeface="Arial" panose="020B0604020202020204" pitchFamily="34" charset="0"/>
                <a:cs typeface="Arial" panose="020B0604020202020204" pitchFamily="34" charset="0"/>
              </a:rPr>
              <a:t>.- </a:t>
            </a:r>
            <a:r>
              <a:rPr lang="es-MX" sz="1600" dirty="0">
                <a:solidFill>
                  <a:prstClr val="black"/>
                </a:solidFill>
                <a:latin typeface="Arial" panose="020B0604020202020204" pitchFamily="34" charset="0"/>
                <a:cs typeface="Arial" panose="020B0604020202020204" pitchFamily="34" charset="0"/>
              </a:rPr>
              <a:t>Entregar formalmente a quien lo sustituya en el cargo los recursos patrimoniales.</a:t>
            </a:r>
          </a:p>
          <a:p>
            <a:pPr algn="just"/>
            <a:r>
              <a:rPr lang="es-MX" sz="1600" b="1" dirty="0">
                <a:solidFill>
                  <a:prstClr val="black"/>
                </a:solidFill>
                <a:latin typeface="Arial" panose="020B0604020202020204" pitchFamily="34" charset="0"/>
                <a:cs typeface="Arial" panose="020B0604020202020204" pitchFamily="34" charset="0"/>
              </a:rPr>
              <a:t>XI.</a:t>
            </a:r>
            <a:r>
              <a:rPr lang="es-MX" sz="1600" dirty="0">
                <a:solidFill>
                  <a:prstClr val="black"/>
                </a:solidFill>
                <a:latin typeface="Arial" panose="020B0604020202020204" pitchFamily="34" charset="0"/>
                <a:cs typeface="Arial" panose="020B0604020202020204" pitchFamily="34" charset="0"/>
              </a:rPr>
              <a:t>- Verificar los recursos patrimoniales recibidos, inventarios, etc.</a:t>
            </a:r>
          </a:p>
          <a:p>
            <a:pPr algn="just"/>
            <a:r>
              <a:rPr lang="es-MX" sz="1600" b="1" dirty="0">
                <a:solidFill>
                  <a:prstClr val="black"/>
                </a:solidFill>
                <a:latin typeface="Arial" panose="020B0604020202020204" pitchFamily="34" charset="0"/>
                <a:cs typeface="Arial" panose="020B0604020202020204" pitchFamily="34" charset="0"/>
              </a:rPr>
              <a:t>XII.</a:t>
            </a:r>
            <a:r>
              <a:rPr lang="es-MX" sz="1600" dirty="0">
                <a:solidFill>
                  <a:prstClr val="black"/>
                </a:solidFill>
                <a:latin typeface="Arial" panose="020B0604020202020204" pitchFamily="34" charset="0"/>
                <a:cs typeface="Arial" panose="020B0604020202020204" pitchFamily="34" charset="0"/>
              </a:rPr>
              <a:t>- Respetar el derecho de petición de los particulares. Art. 8 Constitucional</a:t>
            </a:r>
          </a:p>
          <a:p>
            <a:pPr algn="just"/>
            <a:r>
              <a:rPr lang="es-MX" sz="1600" b="1" dirty="0">
                <a:solidFill>
                  <a:prstClr val="black"/>
                </a:solidFill>
                <a:latin typeface="Arial" panose="020B0604020202020204" pitchFamily="34" charset="0"/>
                <a:cs typeface="Arial" panose="020B0604020202020204" pitchFamily="34" charset="0"/>
              </a:rPr>
              <a:t>XIII</a:t>
            </a:r>
            <a:r>
              <a:rPr lang="es-MX" sz="1600" dirty="0">
                <a:solidFill>
                  <a:prstClr val="black"/>
                </a:solidFill>
                <a:latin typeface="Arial" panose="020B0604020202020204" pitchFamily="34" charset="0"/>
                <a:cs typeface="Arial" panose="020B0604020202020204" pitchFamily="34" charset="0"/>
              </a:rPr>
              <a:t>.- Abstenerse de imponer condiciones, prestaciones u obligaciones no previstas en la normatividad</a:t>
            </a:r>
          </a:p>
          <a:p>
            <a:pPr algn="just"/>
            <a:r>
              <a:rPr lang="es-MX" sz="1600" b="1" dirty="0">
                <a:solidFill>
                  <a:prstClr val="black"/>
                </a:solidFill>
                <a:latin typeface="Arial" panose="020B0604020202020204" pitchFamily="34" charset="0"/>
                <a:cs typeface="Arial" panose="020B0604020202020204" pitchFamily="34" charset="0"/>
              </a:rPr>
              <a:t>XV</a:t>
            </a:r>
            <a:r>
              <a:rPr lang="es-MX" sz="1600" dirty="0">
                <a:solidFill>
                  <a:prstClr val="black"/>
                </a:solidFill>
                <a:latin typeface="Arial" panose="020B0604020202020204" pitchFamily="34" charset="0"/>
                <a:cs typeface="Arial" panose="020B0604020202020204" pitchFamily="34" charset="0"/>
              </a:rPr>
              <a:t>.- Atender la colaboración,  requerimientos y apercibimientos fundados y motivados que les hagan llegar las dependencias estatales, federales, municipales y organismos públicos.</a:t>
            </a:r>
          </a:p>
          <a:p>
            <a:pPr algn="just"/>
            <a:r>
              <a:rPr lang="es-MX" sz="1600" b="1" dirty="0">
                <a:solidFill>
                  <a:prstClr val="black"/>
                </a:solidFill>
                <a:latin typeface="Arial" panose="020B0604020202020204" pitchFamily="34" charset="0"/>
                <a:cs typeface="Arial" panose="020B0604020202020204" pitchFamily="34" charset="0"/>
              </a:rPr>
              <a:t>XVI</a:t>
            </a:r>
            <a:r>
              <a:rPr lang="es-MX" sz="1600" dirty="0">
                <a:solidFill>
                  <a:prstClr val="black"/>
                </a:solidFill>
                <a:latin typeface="Arial" panose="020B0604020202020204" pitchFamily="34" charset="0"/>
                <a:cs typeface="Arial" panose="020B0604020202020204" pitchFamily="34" charset="0"/>
              </a:rPr>
              <a:t>.- Respetar y hacer respetar el derecho a la formulación de quejas y denuncias. </a:t>
            </a:r>
          </a:p>
          <a:p>
            <a:pPr algn="just"/>
            <a:r>
              <a:rPr lang="es-MX" sz="1600" b="1" dirty="0">
                <a:solidFill>
                  <a:prstClr val="black"/>
                </a:solidFill>
                <a:latin typeface="Arial" panose="020B0604020202020204" pitchFamily="34" charset="0"/>
                <a:cs typeface="Arial" panose="020B0604020202020204" pitchFamily="34" charset="0"/>
              </a:rPr>
              <a:t>XVII</a:t>
            </a:r>
            <a:r>
              <a:rPr lang="es-MX" sz="1600" dirty="0">
                <a:solidFill>
                  <a:prstClr val="black"/>
                </a:solidFill>
                <a:latin typeface="Arial" panose="020B0604020202020204" pitchFamily="34" charset="0"/>
                <a:cs typeface="Arial" panose="020B0604020202020204" pitchFamily="34" charset="0"/>
              </a:rPr>
              <a:t>.- Responder las recomendaciones que les presente la CEDH</a:t>
            </a:r>
          </a:p>
          <a:p>
            <a:pPr algn="just"/>
            <a:r>
              <a:rPr lang="es-MX" sz="1600" b="1" dirty="0">
                <a:solidFill>
                  <a:prstClr val="black"/>
                </a:solidFill>
                <a:latin typeface="Arial" panose="020B0604020202020204" pitchFamily="34" charset="0"/>
                <a:cs typeface="Arial" panose="020B0604020202020204" pitchFamily="34" charset="0"/>
              </a:rPr>
              <a:t>XVIII.</a:t>
            </a:r>
            <a:r>
              <a:rPr lang="es-MX" sz="1600" dirty="0">
                <a:solidFill>
                  <a:prstClr val="black"/>
                </a:solidFill>
                <a:latin typeface="Arial" panose="020B0604020202020204" pitchFamily="34" charset="0"/>
                <a:cs typeface="Arial" panose="020B0604020202020204" pitchFamily="34" charset="0"/>
              </a:rPr>
              <a:t>- Rendir cuentas sobre el ejercicio de sus funciones</a:t>
            </a:r>
          </a:p>
          <a:p>
            <a:pPr algn="just"/>
            <a:r>
              <a:rPr lang="es-MX" sz="1600" b="1" dirty="0">
                <a:solidFill>
                  <a:prstClr val="black"/>
                </a:solidFill>
                <a:latin typeface="Arial" panose="020B0604020202020204" pitchFamily="34" charset="0"/>
                <a:cs typeface="Arial" panose="020B0604020202020204" pitchFamily="34" charset="0"/>
              </a:rPr>
              <a:t>XIX.</a:t>
            </a:r>
            <a:r>
              <a:rPr lang="es-MX" sz="1600" dirty="0">
                <a:solidFill>
                  <a:prstClr val="black"/>
                </a:solidFill>
                <a:latin typeface="Arial" panose="020B0604020202020204" pitchFamily="34" charset="0"/>
                <a:cs typeface="Arial" panose="020B0604020202020204" pitchFamily="34" charset="0"/>
              </a:rPr>
              <a:t>- Colabora en los procedimientos judiciales y administrativos en los que sea parte.</a:t>
            </a:r>
          </a:p>
          <a:p>
            <a:pPr algn="just"/>
            <a:r>
              <a:rPr lang="es-MX" sz="1600" b="1" dirty="0">
                <a:solidFill>
                  <a:prstClr val="black"/>
                </a:solidFill>
                <a:latin typeface="Arial" panose="020B0604020202020204" pitchFamily="34" charset="0"/>
                <a:cs typeface="Arial" panose="020B0604020202020204" pitchFamily="34" charset="0"/>
              </a:rPr>
              <a:t>XX</a:t>
            </a:r>
            <a:r>
              <a:rPr lang="es-MX" sz="1600" dirty="0">
                <a:solidFill>
                  <a:prstClr val="black"/>
                </a:solidFill>
                <a:latin typeface="Arial" panose="020B0604020202020204" pitchFamily="34" charset="0"/>
                <a:cs typeface="Arial" panose="020B0604020202020204" pitchFamily="34" charset="0"/>
              </a:rPr>
              <a:t>.- Observar el código de ética que emiten los respectivos órganos internos de control. </a:t>
            </a:r>
          </a:p>
        </p:txBody>
      </p:sp>
      <p:sp>
        <p:nvSpPr>
          <p:cNvPr id="11" name="Rectángulo 10">
            <a:extLst>
              <a:ext uri="{FF2B5EF4-FFF2-40B4-BE49-F238E27FC236}">
                <a16:creationId xmlns:a16="http://schemas.microsoft.com/office/drawing/2014/main" id="{2415731A-D77E-4C13-A930-31CE55DF46BE}"/>
              </a:ext>
            </a:extLst>
          </p:cNvPr>
          <p:cNvSpPr/>
          <p:nvPr/>
        </p:nvSpPr>
        <p:spPr>
          <a:xfrm>
            <a:off x="2116389" y="1297646"/>
            <a:ext cx="6619652" cy="45719"/>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5862697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upo 4">
            <a:extLst>
              <a:ext uri="{FF2B5EF4-FFF2-40B4-BE49-F238E27FC236}">
                <a16:creationId xmlns:a16="http://schemas.microsoft.com/office/drawing/2014/main" id="{A0DBBF61-F539-449B-9D69-FC229D2D67A9}"/>
              </a:ext>
            </a:extLst>
          </p:cNvPr>
          <p:cNvGrpSpPr/>
          <p:nvPr/>
        </p:nvGrpSpPr>
        <p:grpSpPr>
          <a:xfrm>
            <a:off x="0" y="6313130"/>
            <a:ext cx="9144000" cy="569043"/>
            <a:chOff x="0" y="6313130"/>
            <a:chExt cx="9144000" cy="569043"/>
          </a:xfrm>
        </p:grpSpPr>
        <p:pic>
          <p:nvPicPr>
            <p:cNvPr id="6" name="Imagen 5" descr="C:\Users\dalvarez\Pictures\logo sej 2016.jpg">
              <a:extLst>
                <a:ext uri="{FF2B5EF4-FFF2-40B4-BE49-F238E27FC236}">
                  <a16:creationId xmlns:a16="http://schemas.microsoft.com/office/drawing/2014/main" id="{BC5801CF-79A9-4542-952E-97D2F42E5D0D}"/>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46217" y="6418918"/>
              <a:ext cx="786567" cy="403187"/>
            </a:xfrm>
            <a:prstGeom prst="rect">
              <a:avLst/>
            </a:prstGeom>
            <a:noFill/>
            <a:ln>
              <a:noFill/>
            </a:ln>
          </p:spPr>
        </p:pic>
        <p:sp>
          <p:nvSpPr>
            <p:cNvPr id="7" name="CuadroTexto 6">
              <a:extLst>
                <a:ext uri="{FF2B5EF4-FFF2-40B4-BE49-F238E27FC236}">
                  <a16:creationId xmlns:a16="http://schemas.microsoft.com/office/drawing/2014/main" id="{4AF11EA4-BD17-4EE1-ACF1-6F7279E06928}"/>
                </a:ext>
              </a:extLst>
            </p:cNvPr>
            <p:cNvSpPr txBox="1"/>
            <p:nvPr/>
          </p:nvSpPr>
          <p:spPr>
            <a:xfrm>
              <a:off x="3954262" y="6374342"/>
              <a:ext cx="5175670" cy="507831"/>
            </a:xfrm>
            <a:prstGeom prst="rect">
              <a:avLst/>
            </a:prstGeom>
            <a:noFill/>
          </p:spPr>
          <p:txBody>
            <a:bodyPr wrap="square" rtlCol="0">
              <a:spAutoFit/>
            </a:bodyPr>
            <a:lstStyle/>
            <a:p>
              <a:pPr algn="r"/>
              <a:r>
                <a:rPr lang="es-MX" sz="900" b="1" dirty="0">
                  <a:latin typeface="Arial" panose="020B0604020202020204" pitchFamily="34" charset="0"/>
                  <a:cs typeface="Arial" panose="020B0604020202020204" pitchFamily="34" charset="0"/>
                </a:rPr>
                <a:t>DIRECCION GENERAL DE EDUCACION PRIMARIA </a:t>
              </a:r>
            </a:p>
            <a:p>
              <a:pPr algn="r"/>
              <a:r>
                <a:rPr lang="es-MX" sz="900" b="1" dirty="0">
                  <a:latin typeface="Arial" panose="020B0604020202020204" pitchFamily="34" charset="0"/>
                  <a:cs typeface="Arial" panose="020B0604020202020204" pitchFamily="34" charset="0"/>
                </a:rPr>
                <a:t>DIRECCION DE GESTION Y OPERACIÓN </a:t>
              </a:r>
            </a:p>
            <a:p>
              <a:pPr algn="r"/>
              <a:r>
                <a:rPr lang="es-MX" sz="900" b="1" dirty="0">
                  <a:latin typeface="Arial" panose="020B0604020202020204" pitchFamily="34" charset="0"/>
                  <a:cs typeface="Arial" panose="020B0604020202020204" pitchFamily="34" charset="0"/>
                </a:rPr>
                <a:t>PROBLEMÁTICA ESCOLAR</a:t>
              </a:r>
            </a:p>
          </p:txBody>
        </p:sp>
        <p:sp>
          <p:nvSpPr>
            <p:cNvPr id="8" name="Rectángulo 7">
              <a:extLst>
                <a:ext uri="{FF2B5EF4-FFF2-40B4-BE49-F238E27FC236}">
                  <a16:creationId xmlns:a16="http://schemas.microsoft.com/office/drawing/2014/main" id="{D6F43625-55B1-4A23-A9B6-5B6CF26F20B0}"/>
                </a:ext>
              </a:extLst>
            </p:cNvPr>
            <p:cNvSpPr/>
            <p:nvPr/>
          </p:nvSpPr>
          <p:spPr>
            <a:xfrm flipV="1">
              <a:off x="0" y="6313130"/>
              <a:ext cx="9144000" cy="1057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grpSp>
      <p:sp>
        <p:nvSpPr>
          <p:cNvPr id="9" name="Rectángulo 8">
            <a:extLst>
              <a:ext uri="{FF2B5EF4-FFF2-40B4-BE49-F238E27FC236}">
                <a16:creationId xmlns:a16="http://schemas.microsoft.com/office/drawing/2014/main" id="{C17F5393-1709-41A2-8CB7-21752496B3A1}"/>
              </a:ext>
            </a:extLst>
          </p:cNvPr>
          <p:cNvSpPr/>
          <p:nvPr/>
        </p:nvSpPr>
        <p:spPr>
          <a:xfrm>
            <a:off x="3233825" y="2065305"/>
            <a:ext cx="5411350" cy="3416320"/>
          </a:xfrm>
          <a:prstGeom prst="rect">
            <a:avLst/>
          </a:prstGeom>
        </p:spPr>
        <p:txBody>
          <a:bodyPr wrap="square">
            <a:spAutoFit/>
          </a:bodyPr>
          <a:lstStyle/>
          <a:p>
            <a:pPr algn="just"/>
            <a:r>
              <a:rPr lang="es-MX" b="1" dirty="0">
                <a:latin typeface="Arial" panose="020B0604020202020204" pitchFamily="34" charset="0"/>
                <a:cs typeface="Arial" panose="020B0604020202020204" pitchFamily="34" charset="0"/>
              </a:rPr>
              <a:t>ART.- 75.- </a:t>
            </a:r>
            <a:r>
              <a:rPr lang="es-MX" dirty="0">
                <a:latin typeface="Arial" panose="020B0604020202020204" pitchFamily="34" charset="0"/>
                <a:cs typeface="Arial" panose="020B0604020202020204" pitchFamily="34" charset="0"/>
              </a:rPr>
              <a:t>En los casos de responsabilidad administrativas distinta a las que son competencia del Tribunal, la secretaria o los órganos de control impondrán las sanciones administrativas siguientes:</a:t>
            </a:r>
          </a:p>
          <a:p>
            <a:pPr lvl="1" algn="just"/>
            <a:r>
              <a:rPr lang="es-MX" b="1" dirty="0">
                <a:latin typeface="Arial" panose="020B0604020202020204" pitchFamily="34" charset="0"/>
                <a:cs typeface="Arial" panose="020B0604020202020204" pitchFamily="34" charset="0"/>
              </a:rPr>
              <a:t>I.- Amonestación</a:t>
            </a:r>
            <a:r>
              <a:rPr lang="es-MX" dirty="0">
                <a:latin typeface="Arial" panose="020B0604020202020204" pitchFamily="34" charset="0"/>
                <a:cs typeface="Arial" panose="020B0604020202020204" pitchFamily="34" charset="0"/>
              </a:rPr>
              <a:t> publica o privada</a:t>
            </a:r>
          </a:p>
          <a:p>
            <a:pPr lvl="1" algn="just"/>
            <a:r>
              <a:rPr lang="es-MX" b="1" dirty="0">
                <a:latin typeface="Arial" panose="020B0604020202020204" pitchFamily="34" charset="0"/>
                <a:cs typeface="Arial" panose="020B0604020202020204" pitchFamily="34" charset="0"/>
              </a:rPr>
              <a:t>II.- Suspensión</a:t>
            </a:r>
            <a:r>
              <a:rPr lang="es-MX" dirty="0">
                <a:latin typeface="Arial" panose="020B0604020202020204" pitchFamily="34" charset="0"/>
                <a:cs typeface="Arial" panose="020B0604020202020204" pitchFamily="34" charset="0"/>
              </a:rPr>
              <a:t> del empleo, cargo o comisión</a:t>
            </a:r>
          </a:p>
          <a:p>
            <a:pPr lvl="1" algn="just"/>
            <a:r>
              <a:rPr lang="es-MX" b="1" dirty="0">
                <a:latin typeface="Arial" panose="020B0604020202020204" pitchFamily="34" charset="0"/>
                <a:cs typeface="Arial" panose="020B0604020202020204" pitchFamily="34" charset="0"/>
              </a:rPr>
              <a:t>III.- Destitución</a:t>
            </a:r>
            <a:r>
              <a:rPr lang="es-MX" dirty="0">
                <a:latin typeface="Arial" panose="020B0604020202020204" pitchFamily="34" charset="0"/>
                <a:cs typeface="Arial" panose="020B0604020202020204" pitchFamily="34" charset="0"/>
              </a:rPr>
              <a:t> de su empleo, cargo o comisión</a:t>
            </a:r>
          </a:p>
          <a:p>
            <a:pPr lvl="1" algn="just"/>
            <a:r>
              <a:rPr lang="es-MX" b="1" dirty="0">
                <a:latin typeface="Arial" panose="020B0604020202020204" pitchFamily="34" charset="0"/>
                <a:cs typeface="Arial" panose="020B0604020202020204" pitchFamily="34" charset="0"/>
              </a:rPr>
              <a:t>IV.- Inhabilitación</a:t>
            </a:r>
            <a:r>
              <a:rPr lang="es-MX" dirty="0">
                <a:latin typeface="Arial" panose="020B0604020202020204" pitchFamily="34" charset="0"/>
                <a:cs typeface="Arial" panose="020B0604020202020204" pitchFamily="34" charset="0"/>
              </a:rPr>
              <a:t> </a:t>
            </a:r>
            <a:r>
              <a:rPr lang="es-MX" b="1" dirty="0">
                <a:latin typeface="Arial" panose="020B0604020202020204" pitchFamily="34" charset="0"/>
                <a:cs typeface="Arial" panose="020B0604020202020204" pitchFamily="34" charset="0"/>
              </a:rPr>
              <a:t>temporal</a:t>
            </a:r>
            <a:r>
              <a:rPr lang="es-MX" dirty="0">
                <a:latin typeface="Arial" panose="020B0604020202020204" pitchFamily="34" charset="0"/>
                <a:cs typeface="Arial" panose="020B0604020202020204" pitchFamily="34" charset="0"/>
              </a:rPr>
              <a:t> para desempeñar empleos, cargos o comisiones en el servicio publico</a:t>
            </a:r>
          </a:p>
        </p:txBody>
      </p:sp>
      <p:sp>
        <p:nvSpPr>
          <p:cNvPr id="10" name="Título 1">
            <a:extLst>
              <a:ext uri="{FF2B5EF4-FFF2-40B4-BE49-F238E27FC236}">
                <a16:creationId xmlns:a16="http://schemas.microsoft.com/office/drawing/2014/main" id="{5E825EE2-21E8-485A-B3A9-7663D590A601}"/>
              </a:ext>
            </a:extLst>
          </p:cNvPr>
          <p:cNvSpPr txBox="1">
            <a:spLocks/>
          </p:cNvSpPr>
          <p:nvPr/>
        </p:nvSpPr>
        <p:spPr>
          <a:xfrm>
            <a:off x="-216254" y="272637"/>
            <a:ext cx="6156374" cy="1190625"/>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s-MX" sz="2400"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SANCIONES</a:t>
            </a:r>
            <a:r>
              <a:rPr lang="es-MX" sz="1800"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s-MX" sz="1800"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MX" sz="1800" b="1" dirty="0">
                <a:latin typeface="Arial" panose="020B0604020202020204" pitchFamily="34" charset="0"/>
                <a:cs typeface="Arial" panose="020B0604020202020204" pitchFamily="34" charset="0"/>
              </a:rPr>
              <a:t/>
            </a:r>
            <a:br>
              <a:rPr lang="es-MX" sz="1800" b="1" dirty="0">
                <a:latin typeface="Arial" panose="020B0604020202020204" pitchFamily="34" charset="0"/>
                <a:cs typeface="Arial" panose="020B0604020202020204" pitchFamily="34" charset="0"/>
              </a:rPr>
            </a:br>
            <a:r>
              <a:rPr lang="es-MX" sz="1800" b="1" dirty="0">
                <a:latin typeface="Arial" panose="020B0604020202020204" pitchFamily="34" charset="0"/>
                <a:cs typeface="Arial" panose="020B0604020202020204" pitchFamily="34" charset="0"/>
              </a:rPr>
              <a:t>LEY GENERAL DE RESPONSABILIDADES ADMINISTRATIVAS</a:t>
            </a:r>
          </a:p>
        </p:txBody>
      </p:sp>
      <p:sp>
        <p:nvSpPr>
          <p:cNvPr id="11" name="Rectángulo 10">
            <a:extLst>
              <a:ext uri="{FF2B5EF4-FFF2-40B4-BE49-F238E27FC236}">
                <a16:creationId xmlns:a16="http://schemas.microsoft.com/office/drawing/2014/main" id="{FB619526-314A-42A1-9F09-86EBB55A8AEC}"/>
              </a:ext>
            </a:extLst>
          </p:cNvPr>
          <p:cNvSpPr/>
          <p:nvPr/>
        </p:nvSpPr>
        <p:spPr>
          <a:xfrm>
            <a:off x="329792" y="1524474"/>
            <a:ext cx="4987796" cy="77575"/>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14869203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upo 5">
            <a:extLst>
              <a:ext uri="{FF2B5EF4-FFF2-40B4-BE49-F238E27FC236}">
                <a16:creationId xmlns:a16="http://schemas.microsoft.com/office/drawing/2014/main" id="{EDB6D891-C233-4831-BA3F-8C5226A8ACDB}"/>
              </a:ext>
            </a:extLst>
          </p:cNvPr>
          <p:cNvGrpSpPr/>
          <p:nvPr/>
        </p:nvGrpSpPr>
        <p:grpSpPr>
          <a:xfrm>
            <a:off x="0" y="6313130"/>
            <a:ext cx="9144000" cy="569043"/>
            <a:chOff x="0" y="6313130"/>
            <a:chExt cx="9144000" cy="569043"/>
          </a:xfrm>
        </p:grpSpPr>
        <p:pic>
          <p:nvPicPr>
            <p:cNvPr id="7" name="Imagen 6" descr="C:\Users\dalvarez\Pictures\logo sej 2016.jpg">
              <a:extLst>
                <a:ext uri="{FF2B5EF4-FFF2-40B4-BE49-F238E27FC236}">
                  <a16:creationId xmlns:a16="http://schemas.microsoft.com/office/drawing/2014/main" id="{17158DA5-B579-4086-99B4-FC0746B8F7D1}"/>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46217" y="6418918"/>
              <a:ext cx="786567" cy="403187"/>
            </a:xfrm>
            <a:prstGeom prst="rect">
              <a:avLst/>
            </a:prstGeom>
            <a:noFill/>
            <a:ln>
              <a:noFill/>
            </a:ln>
          </p:spPr>
        </p:pic>
        <p:sp>
          <p:nvSpPr>
            <p:cNvPr id="8" name="CuadroTexto 7">
              <a:extLst>
                <a:ext uri="{FF2B5EF4-FFF2-40B4-BE49-F238E27FC236}">
                  <a16:creationId xmlns:a16="http://schemas.microsoft.com/office/drawing/2014/main" id="{7913FA91-372C-4E80-9E27-D8F531DF5DFD}"/>
                </a:ext>
              </a:extLst>
            </p:cNvPr>
            <p:cNvSpPr txBox="1"/>
            <p:nvPr/>
          </p:nvSpPr>
          <p:spPr>
            <a:xfrm>
              <a:off x="3954262" y="6374342"/>
              <a:ext cx="5175670" cy="507831"/>
            </a:xfrm>
            <a:prstGeom prst="rect">
              <a:avLst/>
            </a:prstGeom>
            <a:noFill/>
          </p:spPr>
          <p:txBody>
            <a:bodyPr wrap="square" rtlCol="0">
              <a:spAutoFit/>
            </a:bodyPr>
            <a:lstStyle/>
            <a:p>
              <a:pPr algn="r"/>
              <a:r>
                <a:rPr lang="es-MX" sz="900" b="1" dirty="0">
                  <a:latin typeface="Arial" panose="020B0604020202020204" pitchFamily="34" charset="0"/>
                  <a:cs typeface="Arial" panose="020B0604020202020204" pitchFamily="34" charset="0"/>
                </a:rPr>
                <a:t>DIRECCION GENERAL DE EDUCACION PRIMARIA </a:t>
              </a:r>
            </a:p>
            <a:p>
              <a:pPr algn="r"/>
              <a:r>
                <a:rPr lang="es-MX" sz="900" b="1" dirty="0">
                  <a:latin typeface="Arial" panose="020B0604020202020204" pitchFamily="34" charset="0"/>
                  <a:cs typeface="Arial" panose="020B0604020202020204" pitchFamily="34" charset="0"/>
                </a:rPr>
                <a:t>DIRECCION DE GESTION Y OPERACIÓN </a:t>
              </a:r>
            </a:p>
            <a:p>
              <a:pPr algn="r"/>
              <a:r>
                <a:rPr lang="es-MX" sz="900" b="1" dirty="0">
                  <a:latin typeface="Arial" panose="020B0604020202020204" pitchFamily="34" charset="0"/>
                  <a:cs typeface="Arial" panose="020B0604020202020204" pitchFamily="34" charset="0"/>
                </a:rPr>
                <a:t>PROBLEMÁTICA ESCOLAR</a:t>
              </a:r>
            </a:p>
          </p:txBody>
        </p:sp>
        <p:sp>
          <p:nvSpPr>
            <p:cNvPr id="9" name="Rectángulo 8">
              <a:extLst>
                <a:ext uri="{FF2B5EF4-FFF2-40B4-BE49-F238E27FC236}">
                  <a16:creationId xmlns:a16="http://schemas.microsoft.com/office/drawing/2014/main" id="{0FD42340-1B13-4993-A7E4-7D1CF764BFB2}"/>
                </a:ext>
              </a:extLst>
            </p:cNvPr>
            <p:cNvSpPr/>
            <p:nvPr/>
          </p:nvSpPr>
          <p:spPr>
            <a:xfrm flipV="1">
              <a:off x="0" y="6313130"/>
              <a:ext cx="9144000" cy="1057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grpSp>
      <p:sp>
        <p:nvSpPr>
          <p:cNvPr id="10" name="Título 1">
            <a:extLst>
              <a:ext uri="{FF2B5EF4-FFF2-40B4-BE49-F238E27FC236}">
                <a16:creationId xmlns:a16="http://schemas.microsoft.com/office/drawing/2014/main" id="{DE19C686-7BBC-4083-B9FE-94BD0612C49E}"/>
              </a:ext>
            </a:extLst>
          </p:cNvPr>
          <p:cNvSpPr txBox="1">
            <a:spLocks/>
          </p:cNvSpPr>
          <p:nvPr/>
        </p:nvSpPr>
        <p:spPr>
          <a:xfrm>
            <a:off x="-216254" y="272637"/>
            <a:ext cx="6156374" cy="1190625"/>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s-MX" sz="2400"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SANCIONES</a:t>
            </a:r>
            <a:r>
              <a:rPr lang="es-MX" sz="1800"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s-MX" sz="1800"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MX" sz="1800" b="1" dirty="0">
                <a:latin typeface="Arial" panose="020B0604020202020204" pitchFamily="34" charset="0"/>
                <a:cs typeface="Arial" panose="020B0604020202020204" pitchFamily="34" charset="0"/>
              </a:rPr>
              <a:t/>
            </a:r>
            <a:br>
              <a:rPr lang="es-MX" sz="1800" b="1" dirty="0">
                <a:latin typeface="Arial" panose="020B0604020202020204" pitchFamily="34" charset="0"/>
                <a:cs typeface="Arial" panose="020B0604020202020204" pitchFamily="34" charset="0"/>
              </a:rPr>
            </a:br>
            <a:r>
              <a:rPr lang="es-MX" sz="1800" b="1" dirty="0">
                <a:latin typeface="Arial" panose="020B0604020202020204" pitchFamily="34" charset="0"/>
                <a:cs typeface="Arial" panose="020B0604020202020204" pitchFamily="34" charset="0"/>
              </a:rPr>
              <a:t>LEY GENERAL DE RESPONSABILIDADES ADMINISTRATIVAS</a:t>
            </a:r>
          </a:p>
        </p:txBody>
      </p:sp>
      <p:sp>
        <p:nvSpPr>
          <p:cNvPr id="2" name="Rectángulo 1">
            <a:extLst>
              <a:ext uri="{FF2B5EF4-FFF2-40B4-BE49-F238E27FC236}">
                <a16:creationId xmlns:a16="http://schemas.microsoft.com/office/drawing/2014/main" id="{C52FAC4C-4DC0-4289-BCC0-18F972E46F21}"/>
              </a:ext>
            </a:extLst>
          </p:cNvPr>
          <p:cNvSpPr/>
          <p:nvPr/>
        </p:nvSpPr>
        <p:spPr>
          <a:xfrm>
            <a:off x="2334387" y="1694890"/>
            <a:ext cx="6423660" cy="4154984"/>
          </a:xfrm>
          <a:prstGeom prst="rect">
            <a:avLst/>
          </a:prstGeom>
        </p:spPr>
        <p:txBody>
          <a:bodyPr wrap="square">
            <a:spAutoFit/>
          </a:bodyPr>
          <a:lstStyle/>
          <a:p>
            <a:pPr marL="342900" indent="-342900" algn="just">
              <a:buFont typeface="Arial" panose="020B0604020202020204" pitchFamily="34" charset="0"/>
              <a:buChar char="•"/>
            </a:pPr>
            <a:r>
              <a:rPr lang="es-MX" sz="2400" b="1" dirty="0">
                <a:latin typeface="Arial" panose="020B0604020202020204" pitchFamily="34" charset="0"/>
                <a:cs typeface="Arial" panose="020B0604020202020204" pitchFamily="34" charset="0"/>
              </a:rPr>
              <a:t>Suspensión</a:t>
            </a:r>
            <a:r>
              <a:rPr lang="es-MX" sz="2400" dirty="0">
                <a:latin typeface="Arial" panose="020B0604020202020204" pitchFamily="34" charset="0"/>
                <a:cs typeface="Arial" panose="020B0604020202020204" pitchFamily="34" charset="0"/>
              </a:rPr>
              <a:t> del empleo: 1 a 30 días </a:t>
            </a:r>
          </a:p>
          <a:p>
            <a:pPr marL="285750" indent="-285750" algn="just">
              <a:buFont typeface="Arial" panose="020B0604020202020204" pitchFamily="34" charset="0"/>
              <a:buChar char="•"/>
            </a:pPr>
            <a:endParaRPr lang="es-MX" sz="1600"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s-MX" sz="2400" b="1" dirty="0">
                <a:latin typeface="Arial" panose="020B0604020202020204" pitchFamily="34" charset="0"/>
                <a:cs typeface="Arial" panose="020B0604020202020204" pitchFamily="34" charset="0"/>
              </a:rPr>
              <a:t>Inhabilitación temporal</a:t>
            </a:r>
            <a:r>
              <a:rPr lang="es-MX" sz="2400" dirty="0">
                <a:latin typeface="Arial" panose="020B0604020202020204" pitchFamily="34" charset="0"/>
                <a:cs typeface="Arial" panose="020B0604020202020204" pitchFamily="34" charset="0"/>
              </a:rPr>
              <a:t>: no será menor de 3 meses ni excederá de 1 año.</a:t>
            </a:r>
          </a:p>
          <a:p>
            <a:pPr marL="285750" indent="-285750" algn="just">
              <a:buFont typeface="Arial" panose="020B0604020202020204" pitchFamily="34" charset="0"/>
              <a:buChar char="•"/>
            </a:pPr>
            <a:endParaRPr lang="es-MX" sz="1600"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s-MX" sz="2400" b="1" dirty="0">
                <a:latin typeface="Arial" panose="020B0604020202020204" pitchFamily="34" charset="0"/>
                <a:cs typeface="Arial" panose="020B0604020202020204" pitchFamily="34" charset="0"/>
              </a:rPr>
              <a:t>Faltas no graves </a:t>
            </a:r>
            <a:r>
              <a:rPr lang="es-MX" sz="2400" dirty="0">
                <a:latin typeface="Arial" panose="020B0604020202020204" pitchFamily="34" charset="0"/>
                <a:cs typeface="Arial" panose="020B0604020202020204" pitchFamily="34" charset="0"/>
              </a:rPr>
              <a:t>corresponde a la secretaria u órgano de control imponer sanciones y ejecutarlas</a:t>
            </a:r>
          </a:p>
          <a:p>
            <a:pPr marL="285750" indent="-285750" algn="just">
              <a:buFont typeface="Arial" panose="020B0604020202020204" pitchFamily="34" charset="0"/>
              <a:buChar char="•"/>
            </a:pPr>
            <a:endParaRPr lang="es-MX" sz="1600"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s-MX" sz="2400" b="1" dirty="0">
                <a:latin typeface="Arial" panose="020B0604020202020204" pitchFamily="34" charset="0"/>
                <a:cs typeface="Arial" panose="020B0604020202020204" pitchFamily="34" charset="0"/>
              </a:rPr>
              <a:t>Faltas graves </a:t>
            </a:r>
            <a:r>
              <a:rPr lang="es-MX" sz="2400" dirty="0">
                <a:latin typeface="Arial" panose="020B0604020202020204" pitchFamily="34" charset="0"/>
                <a:cs typeface="Arial" panose="020B0604020202020204" pitchFamily="34" charset="0"/>
              </a:rPr>
              <a:t>corresponde imponer sanciones y ejecutarlas al Tribunal Administrativo.</a:t>
            </a:r>
          </a:p>
        </p:txBody>
      </p:sp>
      <p:sp>
        <p:nvSpPr>
          <p:cNvPr id="11" name="Rectángulo 10">
            <a:extLst>
              <a:ext uri="{FF2B5EF4-FFF2-40B4-BE49-F238E27FC236}">
                <a16:creationId xmlns:a16="http://schemas.microsoft.com/office/drawing/2014/main" id="{AAB318AD-A0C1-45EC-BC9E-05210A662DC0}"/>
              </a:ext>
            </a:extLst>
          </p:cNvPr>
          <p:cNvSpPr/>
          <p:nvPr/>
        </p:nvSpPr>
        <p:spPr>
          <a:xfrm>
            <a:off x="329792" y="1524474"/>
            <a:ext cx="4987796" cy="77575"/>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38722003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upo 5">
            <a:extLst>
              <a:ext uri="{FF2B5EF4-FFF2-40B4-BE49-F238E27FC236}">
                <a16:creationId xmlns:a16="http://schemas.microsoft.com/office/drawing/2014/main" id="{EA12193F-B570-4A85-BC26-122156D62B5E}"/>
              </a:ext>
            </a:extLst>
          </p:cNvPr>
          <p:cNvGrpSpPr/>
          <p:nvPr/>
        </p:nvGrpSpPr>
        <p:grpSpPr>
          <a:xfrm>
            <a:off x="0" y="6313130"/>
            <a:ext cx="9144000" cy="569043"/>
            <a:chOff x="0" y="6313130"/>
            <a:chExt cx="9144000" cy="569043"/>
          </a:xfrm>
        </p:grpSpPr>
        <p:pic>
          <p:nvPicPr>
            <p:cNvPr id="7" name="Imagen 6" descr="C:\Users\dalvarez\Pictures\logo sej 2016.jpg">
              <a:extLst>
                <a:ext uri="{FF2B5EF4-FFF2-40B4-BE49-F238E27FC236}">
                  <a16:creationId xmlns:a16="http://schemas.microsoft.com/office/drawing/2014/main" id="{6A46E1F3-6C8A-4867-A769-884F3A6E524E}"/>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46217" y="6418918"/>
              <a:ext cx="786567" cy="403187"/>
            </a:xfrm>
            <a:prstGeom prst="rect">
              <a:avLst/>
            </a:prstGeom>
            <a:noFill/>
            <a:ln>
              <a:noFill/>
            </a:ln>
          </p:spPr>
        </p:pic>
        <p:sp>
          <p:nvSpPr>
            <p:cNvPr id="8" name="CuadroTexto 7">
              <a:extLst>
                <a:ext uri="{FF2B5EF4-FFF2-40B4-BE49-F238E27FC236}">
                  <a16:creationId xmlns:a16="http://schemas.microsoft.com/office/drawing/2014/main" id="{2BD24BA9-1034-4D50-BAEE-27A095F752F7}"/>
                </a:ext>
              </a:extLst>
            </p:cNvPr>
            <p:cNvSpPr txBox="1"/>
            <p:nvPr/>
          </p:nvSpPr>
          <p:spPr>
            <a:xfrm>
              <a:off x="3954262" y="6374342"/>
              <a:ext cx="5175670" cy="507831"/>
            </a:xfrm>
            <a:prstGeom prst="rect">
              <a:avLst/>
            </a:prstGeom>
            <a:noFill/>
          </p:spPr>
          <p:txBody>
            <a:bodyPr wrap="square" rtlCol="0">
              <a:spAutoFit/>
            </a:bodyPr>
            <a:lstStyle/>
            <a:p>
              <a:pPr algn="r"/>
              <a:r>
                <a:rPr lang="es-MX" sz="900" b="1" dirty="0">
                  <a:latin typeface="Arial" panose="020B0604020202020204" pitchFamily="34" charset="0"/>
                  <a:cs typeface="Arial" panose="020B0604020202020204" pitchFamily="34" charset="0"/>
                </a:rPr>
                <a:t>DIRECCION GENERAL DE EDUCACION PRIMARIA </a:t>
              </a:r>
            </a:p>
            <a:p>
              <a:pPr algn="r"/>
              <a:r>
                <a:rPr lang="es-MX" sz="900" b="1" dirty="0">
                  <a:latin typeface="Arial" panose="020B0604020202020204" pitchFamily="34" charset="0"/>
                  <a:cs typeface="Arial" panose="020B0604020202020204" pitchFamily="34" charset="0"/>
                </a:rPr>
                <a:t>DIRECCION DE GESTION Y OPERACIÓN </a:t>
              </a:r>
            </a:p>
            <a:p>
              <a:pPr algn="r"/>
              <a:r>
                <a:rPr lang="es-MX" sz="900" b="1" dirty="0">
                  <a:latin typeface="Arial" panose="020B0604020202020204" pitchFamily="34" charset="0"/>
                  <a:cs typeface="Arial" panose="020B0604020202020204" pitchFamily="34" charset="0"/>
                </a:rPr>
                <a:t>PROBLEMÁTICA ESCOLAR</a:t>
              </a:r>
            </a:p>
          </p:txBody>
        </p:sp>
        <p:sp>
          <p:nvSpPr>
            <p:cNvPr id="9" name="Rectángulo 8">
              <a:extLst>
                <a:ext uri="{FF2B5EF4-FFF2-40B4-BE49-F238E27FC236}">
                  <a16:creationId xmlns:a16="http://schemas.microsoft.com/office/drawing/2014/main" id="{722D10D3-4E8B-4593-B4F5-3F90B6912644}"/>
                </a:ext>
              </a:extLst>
            </p:cNvPr>
            <p:cNvSpPr/>
            <p:nvPr/>
          </p:nvSpPr>
          <p:spPr>
            <a:xfrm flipV="1">
              <a:off x="0" y="6313130"/>
              <a:ext cx="9144000" cy="1057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grpSp>
      <p:sp>
        <p:nvSpPr>
          <p:cNvPr id="11" name="Título 1">
            <a:extLst>
              <a:ext uri="{FF2B5EF4-FFF2-40B4-BE49-F238E27FC236}">
                <a16:creationId xmlns:a16="http://schemas.microsoft.com/office/drawing/2014/main" id="{DB2D764A-6DA4-45E0-8C94-5FA12F6A1C3C}"/>
              </a:ext>
            </a:extLst>
          </p:cNvPr>
          <p:cNvSpPr txBox="1">
            <a:spLocks/>
          </p:cNvSpPr>
          <p:nvPr/>
        </p:nvSpPr>
        <p:spPr>
          <a:xfrm>
            <a:off x="-216254" y="272637"/>
            <a:ext cx="6156374" cy="1190625"/>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s-MX" sz="2400"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SANCIONES</a:t>
            </a:r>
            <a:r>
              <a:rPr lang="es-MX" sz="1800"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s-MX" sz="1800"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MX" sz="1800" b="1" dirty="0">
                <a:latin typeface="Arial" panose="020B0604020202020204" pitchFamily="34" charset="0"/>
                <a:cs typeface="Arial" panose="020B0604020202020204" pitchFamily="34" charset="0"/>
              </a:rPr>
              <a:t/>
            </a:r>
            <a:br>
              <a:rPr lang="es-MX" sz="1800" b="1" dirty="0">
                <a:latin typeface="Arial" panose="020B0604020202020204" pitchFamily="34" charset="0"/>
                <a:cs typeface="Arial" panose="020B0604020202020204" pitchFamily="34" charset="0"/>
              </a:rPr>
            </a:br>
            <a:r>
              <a:rPr lang="es-MX" sz="1800" b="1" dirty="0">
                <a:latin typeface="Arial" panose="020B0604020202020204" pitchFamily="34" charset="0"/>
                <a:cs typeface="Arial" panose="020B0604020202020204" pitchFamily="34" charset="0"/>
              </a:rPr>
              <a:t>LEY GENERAL DE RESPONSABILIDADES ADMINISTRATIVAS</a:t>
            </a:r>
          </a:p>
        </p:txBody>
      </p:sp>
      <p:sp>
        <p:nvSpPr>
          <p:cNvPr id="2" name="Rectángulo 1">
            <a:extLst>
              <a:ext uri="{FF2B5EF4-FFF2-40B4-BE49-F238E27FC236}">
                <a16:creationId xmlns:a16="http://schemas.microsoft.com/office/drawing/2014/main" id="{2DA4BD9C-1704-4379-87B5-C01DC9899B8B}"/>
              </a:ext>
            </a:extLst>
          </p:cNvPr>
          <p:cNvSpPr/>
          <p:nvPr/>
        </p:nvSpPr>
        <p:spPr>
          <a:xfrm>
            <a:off x="1970096" y="1720840"/>
            <a:ext cx="6808143" cy="3785652"/>
          </a:xfrm>
          <a:prstGeom prst="rect">
            <a:avLst/>
          </a:prstGeom>
        </p:spPr>
        <p:txBody>
          <a:bodyPr wrap="square">
            <a:spAutoFit/>
          </a:bodyPr>
          <a:lstStyle/>
          <a:p>
            <a:pPr algn="just"/>
            <a:r>
              <a:rPr lang="es-MX" sz="2400" b="1" dirty="0">
                <a:latin typeface="Arial" panose="020B0604020202020204" pitchFamily="34" charset="0"/>
                <a:cs typeface="Arial" panose="020B0604020202020204" pitchFamily="34" charset="0"/>
              </a:rPr>
              <a:t>ART. 78.-  </a:t>
            </a:r>
            <a:r>
              <a:rPr lang="es-MX" sz="2400" dirty="0">
                <a:latin typeface="Arial" panose="020B0604020202020204" pitchFamily="34" charset="0"/>
                <a:cs typeface="Arial" panose="020B0604020202020204" pitchFamily="34" charset="0"/>
              </a:rPr>
              <a:t>las sanciones administrativas que imponga el Tribunal a los servidores públicos por faltas administrativas graves son:</a:t>
            </a:r>
          </a:p>
          <a:p>
            <a:pPr algn="just"/>
            <a:endParaRPr lang="es-MX" sz="2400" dirty="0">
              <a:latin typeface="Arial" panose="020B0604020202020204" pitchFamily="34" charset="0"/>
              <a:cs typeface="Arial" panose="020B0604020202020204" pitchFamily="34" charset="0"/>
            </a:endParaRPr>
          </a:p>
          <a:p>
            <a:pPr lvl="1" algn="just"/>
            <a:r>
              <a:rPr lang="es-MX" sz="2400" dirty="0">
                <a:latin typeface="Arial" panose="020B0604020202020204" pitchFamily="34" charset="0"/>
                <a:cs typeface="Arial" panose="020B0604020202020204" pitchFamily="34" charset="0"/>
              </a:rPr>
              <a:t>I.- Suspensión del empelo, cargo o comisión.</a:t>
            </a:r>
          </a:p>
          <a:p>
            <a:pPr lvl="1" algn="just"/>
            <a:r>
              <a:rPr lang="es-MX" sz="2400" dirty="0">
                <a:latin typeface="Arial" panose="020B0604020202020204" pitchFamily="34" charset="0"/>
                <a:cs typeface="Arial" panose="020B0604020202020204" pitchFamily="34" charset="0"/>
              </a:rPr>
              <a:t>II.- Destitución del empleo, cargo o comisión</a:t>
            </a:r>
          </a:p>
          <a:p>
            <a:pPr lvl="1" algn="just"/>
            <a:r>
              <a:rPr lang="es-MX" sz="2400" dirty="0">
                <a:latin typeface="Arial" panose="020B0604020202020204" pitchFamily="34" charset="0"/>
                <a:cs typeface="Arial" panose="020B0604020202020204" pitchFamily="34" charset="0"/>
              </a:rPr>
              <a:t>III.- Sanción económica</a:t>
            </a:r>
          </a:p>
          <a:p>
            <a:pPr lvl="1" algn="just"/>
            <a:r>
              <a:rPr lang="es-MX" sz="2400" dirty="0">
                <a:latin typeface="Arial" panose="020B0604020202020204" pitchFamily="34" charset="0"/>
                <a:cs typeface="Arial" panose="020B0604020202020204" pitchFamily="34" charset="0"/>
              </a:rPr>
              <a:t>IV.-Inhabilitación temporal para desempeñar empleos, cargos o comisiones en el servicio publico</a:t>
            </a:r>
            <a:endParaRPr lang="es-MX" sz="2400" dirty="0"/>
          </a:p>
        </p:txBody>
      </p:sp>
      <p:sp>
        <p:nvSpPr>
          <p:cNvPr id="12" name="Rectángulo 11">
            <a:extLst>
              <a:ext uri="{FF2B5EF4-FFF2-40B4-BE49-F238E27FC236}">
                <a16:creationId xmlns:a16="http://schemas.microsoft.com/office/drawing/2014/main" id="{13A30D03-F340-4C04-9FDA-51F063BE81F6}"/>
              </a:ext>
            </a:extLst>
          </p:cNvPr>
          <p:cNvSpPr/>
          <p:nvPr/>
        </p:nvSpPr>
        <p:spPr>
          <a:xfrm>
            <a:off x="329792" y="1524474"/>
            <a:ext cx="4987796" cy="77575"/>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26553115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4294967295"/>
          </p:nvPr>
        </p:nvSpPr>
        <p:spPr>
          <a:xfrm>
            <a:off x="1890470" y="2083329"/>
            <a:ext cx="6578282" cy="2860675"/>
          </a:xfrm>
        </p:spPr>
        <p:txBody>
          <a:bodyPr>
            <a:normAutofit/>
          </a:bodyPr>
          <a:lstStyle/>
          <a:p>
            <a:pPr marL="0" indent="0" algn="just">
              <a:buNone/>
            </a:pPr>
            <a:r>
              <a:rPr lang="es-MX" b="1" dirty="0">
                <a:solidFill>
                  <a:schemeClr val="tx1"/>
                </a:solidFill>
                <a:latin typeface="Arial" panose="020B0604020202020204" pitchFamily="34" charset="0"/>
                <a:cs typeface="Arial" panose="020B0604020202020204" pitchFamily="34" charset="0"/>
              </a:rPr>
              <a:t>Continuación ART. 78 </a:t>
            </a:r>
          </a:p>
          <a:p>
            <a:pPr algn="just"/>
            <a:r>
              <a:rPr lang="es-MX" dirty="0">
                <a:solidFill>
                  <a:schemeClr val="tx1"/>
                </a:solidFill>
                <a:latin typeface="Arial" panose="020B0604020202020204" pitchFamily="34" charset="0"/>
                <a:cs typeface="Arial" panose="020B0604020202020204" pitchFamily="34" charset="0"/>
              </a:rPr>
              <a:t>Suspensión del empleo: 30 a 90 días naturales</a:t>
            </a:r>
          </a:p>
          <a:p>
            <a:pPr algn="just"/>
            <a:r>
              <a:rPr lang="es-MX" dirty="0">
                <a:solidFill>
                  <a:schemeClr val="tx1"/>
                </a:solidFill>
                <a:latin typeface="Arial" panose="020B0604020202020204" pitchFamily="34" charset="0"/>
                <a:cs typeface="Arial" panose="020B0604020202020204" pitchFamily="34" charset="0"/>
              </a:rPr>
              <a:t>Inhabilitacion: 1-10 años si no excede la afectación de 200 veces el valor diario de la Unidad de medida y actualización. 10 a 20 años si excede esa afectación mas de 200 veces. Cuando no cause daño o perjuicio sera de 3 mese a 1 año de inhabilitación.</a:t>
            </a:r>
          </a:p>
          <a:p>
            <a:pPr algn="just"/>
            <a:endParaRPr lang="es-MX" dirty="0">
              <a:solidFill>
                <a:schemeClr val="tx1"/>
              </a:solidFill>
              <a:latin typeface="Arial" panose="020B0604020202020204" pitchFamily="34" charset="0"/>
              <a:cs typeface="Arial" panose="020B0604020202020204" pitchFamily="34" charset="0"/>
            </a:endParaRPr>
          </a:p>
          <a:p>
            <a:pPr algn="just"/>
            <a:endParaRPr lang="es-MX" dirty="0">
              <a:latin typeface="Arial" panose="020B0604020202020204" pitchFamily="34" charset="0"/>
              <a:cs typeface="Arial" panose="020B0604020202020204" pitchFamily="34" charset="0"/>
            </a:endParaRPr>
          </a:p>
        </p:txBody>
      </p:sp>
      <p:grpSp>
        <p:nvGrpSpPr>
          <p:cNvPr id="6" name="Grupo 5">
            <a:extLst>
              <a:ext uri="{FF2B5EF4-FFF2-40B4-BE49-F238E27FC236}">
                <a16:creationId xmlns:a16="http://schemas.microsoft.com/office/drawing/2014/main" id="{F77DBE5A-E196-4B9A-99F8-2F58BB513688}"/>
              </a:ext>
            </a:extLst>
          </p:cNvPr>
          <p:cNvGrpSpPr/>
          <p:nvPr/>
        </p:nvGrpSpPr>
        <p:grpSpPr>
          <a:xfrm>
            <a:off x="0" y="6313130"/>
            <a:ext cx="9144000" cy="569043"/>
            <a:chOff x="0" y="6313130"/>
            <a:chExt cx="9144000" cy="569043"/>
          </a:xfrm>
        </p:grpSpPr>
        <p:pic>
          <p:nvPicPr>
            <p:cNvPr id="7" name="Imagen 6" descr="C:\Users\dalvarez\Pictures\logo sej 2016.jpg">
              <a:extLst>
                <a:ext uri="{FF2B5EF4-FFF2-40B4-BE49-F238E27FC236}">
                  <a16:creationId xmlns:a16="http://schemas.microsoft.com/office/drawing/2014/main" id="{905B06C1-078B-434D-BA05-1FEF1C83CC18}"/>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46217" y="6418918"/>
              <a:ext cx="786567" cy="403187"/>
            </a:xfrm>
            <a:prstGeom prst="rect">
              <a:avLst/>
            </a:prstGeom>
            <a:noFill/>
            <a:ln>
              <a:noFill/>
            </a:ln>
          </p:spPr>
        </p:pic>
        <p:sp>
          <p:nvSpPr>
            <p:cNvPr id="8" name="CuadroTexto 7">
              <a:extLst>
                <a:ext uri="{FF2B5EF4-FFF2-40B4-BE49-F238E27FC236}">
                  <a16:creationId xmlns:a16="http://schemas.microsoft.com/office/drawing/2014/main" id="{B1857569-F012-4C1E-A8CC-12964CE87768}"/>
                </a:ext>
              </a:extLst>
            </p:cNvPr>
            <p:cNvSpPr txBox="1"/>
            <p:nvPr/>
          </p:nvSpPr>
          <p:spPr>
            <a:xfrm>
              <a:off x="3954262" y="6374342"/>
              <a:ext cx="5175670" cy="507831"/>
            </a:xfrm>
            <a:prstGeom prst="rect">
              <a:avLst/>
            </a:prstGeom>
            <a:noFill/>
          </p:spPr>
          <p:txBody>
            <a:bodyPr wrap="square" rtlCol="0">
              <a:spAutoFit/>
            </a:bodyPr>
            <a:lstStyle/>
            <a:p>
              <a:pPr algn="r"/>
              <a:r>
                <a:rPr lang="es-MX" sz="900" b="1" dirty="0">
                  <a:latin typeface="Arial" panose="020B0604020202020204" pitchFamily="34" charset="0"/>
                  <a:cs typeface="Arial" panose="020B0604020202020204" pitchFamily="34" charset="0"/>
                </a:rPr>
                <a:t>DIRECCION GENERAL DE EDUCACION PRIMARIA </a:t>
              </a:r>
            </a:p>
            <a:p>
              <a:pPr algn="r"/>
              <a:r>
                <a:rPr lang="es-MX" sz="900" b="1" dirty="0">
                  <a:latin typeface="Arial" panose="020B0604020202020204" pitchFamily="34" charset="0"/>
                  <a:cs typeface="Arial" panose="020B0604020202020204" pitchFamily="34" charset="0"/>
                </a:rPr>
                <a:t>DIRECCION DE GESTION Y OPERACIÓN </a:t>
              </a:r>
            </a:p>
            <a:p>
              <a:pPr algn="r"/>
              <a:r>
                <a:rPr lang="es-MX" sz="900" b="1" dirty="0">
                  <a:latin typeface="Arial" panose="020B0604020202020204" pitchFamily="34" charset="0"/>
                  <a:cs typeface="Arial" panose="020B0604020202020204" pitchFamily="34" charset="0"/>
                </a:rPr>
                <a:t>PROBLEMÁTICA ESCOLAR</a:t>
              </a:r>
            </a:p>
          </p:txBody>
        </p:sp>
        <p:sp>
          <p:nvSpPr>
            <p:cNvPr id="9" name="Rectángulo 8">
              <a:extLst>
                <a:ext uri="{FF2B5EF4-FFF2-40B4-BE49-F238E27FC236}">
                  <a16:creationId xmlns:a16="http://schemas.microsoft.com/office/drawing/2014/main" id="{4BFECC40-AE21-4B1B-B6A6-3978A2D1029B}"/>
                </a:ext>
              </a:extLst>
            </p:cNvPr>
            <p:cNvSpPr/>
            <p:nvPr/>
          </p:nvSpPr>
          <p:spPr>
            <a:xfrm flipV="1">
              <a:off x="0" y="6313130"/>
              <a:ext cx="9144000" cy="1057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grpSp>
      <p:sp>
        <p:nvSpPr>
          <p:cNvPr id="11" name="Título 1">
            <a:extLst>
              <a:ext uri="{FF2B5EF4-FFF2-40B4-BE49-F238E27FC236}">
                <a16:creationId xmlns:a16="http://schemas.microsoft.com/office/drawing/2014/main" id="{2AE0A4B9-71BE-453A-A60F-D6F976E37C33}"/>
              </a:ext>
            </a:extLst>
          </p:cNvPr>
          <p:cNvSpPr txBox="1">
            <a:spLocks/>
          </p:cNvSpPr>
          <p:nvPr/>
        </p:nvSpPr>
        <p:spPr>
          <a:xfrm>
            <a:off x="-216254" y="272637"/>
            <a:ext cx="6156374" cy="1190625"/>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s-MX" sz="2400"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SANCIONES</a:t>
            </a:r>
            <a:r>
              <a:rPr lang="es-MX" sz="1800"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s-MX" sz="1800"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MX" sz="1800" b="1" dirty="0">
                <a:latin typeface="Arial" panose="020B0604020202020204" pitchFamily="34" charset="0"/>
                <a:cs typeface="Arial" panose="020B0604020202020204" pitchFamily="34" charset="0"/>
              </a:rPr>
              <a:t/>
            </a:r>
            <a:br>
              <a:rPr lang="es-MX" sz="1800" b="1" dirty="0">
                <a:latin typeface="Arial" panose="020B0604020202020204" pitchFamily="34" charset="0"/>
                <a:cs typeface="Arial" panose="020B0604020202020204" pitchFamily="34" charset="0"/>
              </a:rPr>
            </a:br>
            <a:r>
              <a:rPr lang="es-MX" sz="1800" b="1" dirty="0">
                <a:latin typeface="Arial" panose="020B0604020202020204" pitchFamily="34" charset="0"/>
                <a:cs typeface="Arial" panose="020B0604020202020204" pitchFamily="34" charset="0"/>
              </a:rPr>
              <a:t>LEY GENERAL DE RESPONSABILIDADES ADMINISTRATIVAS</a:t>
            </a:r>
          </a:p>
        </p:txBody>
      </p:sp>
      <p:sp>
        <p:nvSpPr>
          <p:cNvPr id="12" name="Rectángulo 11">
            <a:extLst>
              <a:ext uri="{FF2B5EF4-FFF2-40B4-BE49-F238E27FC236}">
                <a16:creationId xmlns:a16="http://schemas.microsoft.com/office/drawing/2014/main" id="{8FE33EBC-E0B2-4A62-B5DB-E2C8CAFF96BE}"/>
              </a:ext>
            </a:extLst>
          </p:cNvPr>
          <p:cNvSpPr/>
          <p:nvPr/>
        </p:nvSpPr>
        <p:spPr>
          <a:xfrm>
            <a:off x="329792" y="1524474"/>
            <a:ext cx="4987796" cy="77575"/>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3025753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id="{7A0BB5E0-5DCE-4A0B-935D-F15C8165B6A7}"/>
              </a:ext>
            </a:extLst>
          </p:cNvPr>
          <p:cNvSpPr/>
          <p:nvPr/>
        </p:nvSpPr>
        <p:spPr>
          <a:xfrm>
            <a:off x="3836933" y="4001831"/>
            <a:ext cx="4572000" cy="1477328"/>
          </a:xfrm>
          <a:prstGeom prst="rect">
            <a:avLst/>
          </a:prstGeom>
        </p:spPr>
        <p:txBody>
          <a:bodyPr>
            <a:spAutoFit/>
          </a:bodyPr>
          <a:lstStyle/>
          <a:p>
            <a:pPr algn="r"/>
            <a:r>
              <a:rPr lang="es-MX" b="1" dirty="0">
                <a:latin typeface="Arial" panose="020B0604020202020204" pitchFamily="34" charset="0"/>
                <a:cs typeface="Arial" panose="020B0604020202020204" pitchFamily="34" charset="0"/>
              </a:rPr>
              <a:t>PRESENTADO POR:</a:t>
            </a:r>
          </a:p>
          <a:p>
            <a:pPr algn="r"/>
            <a:endParaRPr lang="es-MX" b="1" dirty="0">
              <a:latin typeface="Arial" panose="020B0604020202020204" pitchFamily="34" charset="0"/>
              <a:cs typeface="Arial" panose="020B0604020202020204" pitchFamily="34" charset="0"/>
            </a:endParaRPr>
          </a:p>
          <a:p>
            <a:pPr algn="r"/>
            <a:r>
              <a:rPr lang="es-MX" b="1" dirty="0">
                <a:latin typeface="Arial" panose="020B0604020202020204" pitchFamily="34" charset="0"/>
                <a:cs typeface="Arial" panose="020B0604020202020204" pitchFamily="34" charset="0"/>
              </a:rPr>
              <a:t>LIC. MAYRA LIZET ENRIQUEZ ARMAS</a:t>
            </a:r>
          </a:p>
          <a:p>
            <a:pPr algn="r"/>
            <a:r>
              <a:rPr lang="es-MX" b="1" dirty="0">
                <a:latin typeface="Arial" panose="020B0604020202020204" pitchFamily="34" charset="0"/>
                <a:cs typeface="Arial" panose="020B0604020202020204" pitchFamily="34" charset="0"/>
              </a:rPr>
              <a:t>LIC. YESENIA ESPARZA CASILLAS</a:t>
            </a:r>
          </a:p>
          <a:p>
            <a:pPr algn="r"/>
            <a:r>
              <a:rPr lang="es-MX" b="1" dirty="0">
                <a:latin typeface="Arial" panose="020B0604020202020204" pitchFamily="34" charset="0"/>
                <a:cs typeface="Arial" panose="020B0604020202020204" pitchFamily="34" charset="0"/>
              </a:rPr>
              <a:t>LIC. ISCALI CARBALLO LEAL</a:t>
            </a:r>
          </a:p>
        </p:txBody>
      </p:sp>
      <p:grpSp>
        <p:nvGrpSpPr>
          <p:cNvPr id="9" name="Grupo 8">
            <a:extLst>
              <a:ext uri="{FF2B5EF4-FFF2-40B4-BE49-F238E27FC236}">
                <a16:creationId xmlns:a16="http://schemas.microsoft.com/office/drawing/2014/main" id="{166B985E-6C71-4698-AD04-EDF883BD59B0}"/>
              </a:ext>
            </a:extLst>
          </p:cNvPr>
          <p:cNvGrpSpPr/>
          <p:nvPr/>
        </p:nvGrpSpPr>
        <p:grpSpPr>
          <a:xfrm>
            <a:off x="0" y="6313130"/>
            <a:ext cx="9144000" cy="569043"/>
            <a:chOff x="0" y="6313130"/>
            <a:chExt cx="9144000" cy="569043"/>
          </a:xfrm>
        </p:grpSpPr>
        <p:pic>
          <p:nvPicPr>
            <p:cNvPr id="10" name="Imagen 9" descr="C:\Users\dalvarez\Pictures\logo sej 2016.jpg">
              <a:extLst>
                <a:ext uri="{FF2B5EF4-FFF2-40B4-BE49-F238E27FC236}">
                  <a16:creationId xmlns:a16="http://schemas.microsoft.com/office/drawing/2014/main" id="{CF8D395F-AFD8-414E-AA31-6E87D74BB87A}"/>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46217" y="6418918"/>
              <a:ext cx="786567" cy="403187"/>
            </a:xfrm>
            <a:prstGeom prst="rect">
              <a:avLst/>
            </a:prstGeom>
            <a:noFill/>
            <a:ln>
              <a:noFill/>
            </a:ln>
          </p:spPr>
        </p:pic>
        <p:sp>
          <p:nvSpPr>
            <p:cNvPr id="11" name="CuadroTexto 10">
              <a:extLst>
                <a:ext uri="{FF2B5EF4-FFF2-40B4-BE49-F238E27FC236}">
                  <a16:creationId xmlns:a16="http://schemas.microsoft.com/office/drawing/2014/main" id="{86FE5314-D3AA-410B-B998-FBE74F026137}"/>
                </a:ext>
              </a:extLst>
            </p:cNvPr>
            <p:cNvSpPr txBox="1"/>
            <p:nvPr/>
          </p:nvSpPr>
          <p:spPr>
            <a:xfrm>
              <a:off x="3954262" y="6374342"/>
              <a:ext cx="5175670" cy="507831"/>
            </a:xfrm>
            <a:prstGeom prst="rect">
              <a:avLst/>
            </a:prstGeom>
            <a:noFill/>
          </p:spPr>
          <p:txBody>
            <a:bodyPr wrap="square" rtlCol="0">
              <a:spAutoFit/>
            </a:bodyPr>
            <a:lstStyle/>
            <a:p>
              <a:pPr algn="r"/>
              <a:r>
                <a:rPr lang="es-MX" sz="900" b="1" dirty="0">
                  <a:latin typeface="Arial" panose="020B0604020202020204" pitchFamily="34" charset="0"/>
                  <a:cs typeface="Arial" panose="020B0604020202020204" pitchFamily="34" charset="0"/>
                </a:rPr>
                <a:t>DIRECCION GENERAL DE EDUCACION PRIMARIA </a:t>
              </a:r>
            </a:p>
            <a:p>
              <a:pPr algn="r"/>
              <a:r>
                <a:rPr lang="es-MX" sz="900" b="1" dirty="0">
                  <a:latin typeface="Arial" panose="020B0604020202020204" pitchFamily="34" charset="0"/>
                  <a:cs typeface="Arial" panose="020B0604020202020204" pitchFamily="34" charset="0"/>
                </a:rPr>
                <a:t>DIRECCION DE GESTION Y OPERACIÓN </a:t>
              </a:r>
            </a:p>
            <a:p>
              <a:pPr algn="r"/>
              <a:r>
                <a:rPr lang="es-MX" sz="900" b="1" dirty="0">
                  <a:latin typeface="Arial" panose="020B0604020202020204" pitchFamily="34" charset="0"/>
                  <a:cs typeface="Arial" panose="020B0604020202020204" pitchFamily="34" charset="0"/>
                </a:rPr>
                <a:t>PROBLEMÁTICA ESCOLAR</a:t>
              </a:r>
            </a:p>
          </p:txBody>
        </p:sp>
        <p:sp>
          <p:nvSpPr>
            <p:cNvPr id="12" name="Rectángulo 11">
              <a:extLst>
                <a:ext uri="{FF2B5EF4-FFF2-40B4-BE49-F238E27FC236}">
                  <a16:creationId xmlns:a16="http://schemas.microsoft.com/office/drawing/2014/main" id="{8AE41819-1717-4D1D-A6D5-6A0368323883}"/>
                </a:ext>
              </a:extLst>
            </p:cNvPr>
            <p:cNvSpPr/>
            <p:nvPr/>
          </p:nvSpPr>
          <p:spPr>
            <a:xfrm flipV="1">
              <a:off x="0" y="6313130"/>
              <a:ext cx="9144000" cy="1057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grpSp>
    </p:spTree>
    <p:extLst>
      <p:ext uri="{BB962C8B-B14F-4D97-AF65-F5344CB8AC3E}">
        <p14:creationId xmlns:p14="http://schemas.microsoft.com/office/powerpoint/2010/main" val="1643410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23558" y="2620898"/>
            <a:ext cx="2554296" cy="1868252"/>
          </a:xfrm>
        </p:spPr>
        <p:txBody>
          <a:bodyPr>
            <a:noAutofit/>
          </a:bodyPr>
          <a:lstStyle/>
          <a:p>
            <a:r>
              <a:rPr lang="es-MX" b="1" dirty="0">
                <a:latin typeface="Arial" panose="020B0604020202020204" pitchFamily="34" charset="0"/>
                <a:cs typeface="Arial" panose="020B0604020202020204" pitchFamily="34" charset="0"/>
              </a:rPr>
              <a:t>LEY PARA SERVIDORES PUBLICOS DEL ESTADO DE JALISCO Y SUS MUNICIPIOS</a:t>
            </a:r>
          </a:p>
        </p:txBody>
      </p:sp>
      <p:sp>
        <p:nvSpPr>
          <p:cNvPr id="4" name="Marcador de contenido 2"/>
          <p:cNvSpPr txBox="1">
            <a:spLocks/>
          </p:cNvSpPr>
          <p:nvPr/>
        </p:nvSpPr>
        <p:spPr>
          <a:xfrm>
            <a:off x="3075526" y="2401074"/>
            <a:ext cx="5281058" cy="2055851"/>
          </a:xfrm>
          <a:prstGeom prst="rect">
            <a:avLst/>
          </a:prstGeom>
        </p:spPr>
        <p:txBody>
          <a:bodyPr vert="horz" lIns="68580" tIns="34290" rIns="68580" bIns="3429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MX" sz="2000" b="1" dirty="0">
                <a:latin typeface="Arial" panose="020B0604020202020204" pitchFamily="34" charset="0"/>
                <a:cs typeface="Arial" panose="020B0604020202020204" pitchFamily="34" charset="0"/>
              </a:rPr>
              <a:t>ART. 22. CESE DE LA RELACION LABORAL:</a:t>
            </a:r>
          </a:p>
          <a:p>
            <a:pPr marL="0" indent="0">
              <a:buNone/>
            </a:pPr>
            <a:r>
              <a:rPr lang="es-MX" sz="2000" dirty="0">
                <a:latin typeface="Arial" panose="020B0604020202020204" pitchFamily="34" charset="0"/>
                <a:cs typeface="Arial" panose="020B0604020202020204" pitchFamily="34" charset="0"/>
              </a:rPr>
              <a:t>I.-  Por renuncia o abandono del empleo</a:t>
            </a:r>
          </a:p>
          <a:p>
            <a:pPr marL="0" indent="0">
              <a:buNone/>
            </a:pPr>
            <a:r>
              <a:rPr lang="es-MX" sz="2000" dirty="0">
                <a:latin typeface="Arial" panose="020B0604020202020204" pitchFamily="34" charset="0"/>
                <a:cs typeface="Arial" panose="020B0604020202020204" pitchFamily="34" charset="0"/>
              </a:rPr>
              <a:t>II.- Por muerte o jubilación del servicio publico</a:t>
            </a:r>
          </a:p>
          <a:p>
            <a:pPr marL="0" indent="0">
              <a:buNone/>
            </a:pPr>
            <a:r>
              <a:rPr lang="es-MX" sz="2000" dirty="0">
                <a:latin typeface="Arial" panose="020B0604020202020204" pitchFamily="34" charset="0"/>
                <a:cs typeface="Arial" panose="020B0604020202020204" pitchFamily="34" charset="0"/>
              </a:rPr>
              <a:t>III.- Por conclusión de la obra o vencimiento del termino del contrato </a:t>
            </a:r>
          </a:p>
          <a:p>
            <a:pPr marL="0" indent="0">
              <a:buNone/>
            </a:pPr>
            <a:r>
              <a:rPr lang="es-MX" sz="2000" dirty="0">
                <a:latin typeface="Arial" panose="020B0604020202020204" pitchFamily="34" charset="0"/>
                <a:cs typeface="Arial" panose="020B0604020202020204" pitchFamily="34" charset="0"/>
              </a:rPr>
              <a:t>IV.- Por incapacidad permanente física o mental </a:t>
            </a:r>
          </a:p>
        </p:txBody>
      </p:sp>
      <p:sp>
        <p:nvSpPr>
          <p:cNvPr id="5" name="Abrir llave 4"/>
          <p:cNvSpPr/>
          <p:nvPr/>
        </p:nvSpPr>
        <p:spPr>
          <a:xfrm>
            <a:off x="2680182" y="2114214"/>
            <a:ext cx="395344" cy="262957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sz="1400" dirty="0">
              <a:ln w="0"/>
              <a:effectLst>
                <a:outerShdw blurRad="38100" dist="19050" dir="2700000" algn="tl" rotWithShape="0">
                  <a:schemeClr val="dk1">
                    <a:alpha val="40000"/>
                  </a:schemeClr>
                </a:outerShdw>
              </a:effectLst>
            </a:endParaRPr>
          </a:p>
        </p:txBody>
      </p:sp>
      <p:grpSp>
        <p:nvGrpSpPr>
          <p:cNvPr id="7" name="Grupo 6">
            <a:extLst>
              <a:ext uri="{FF2B5EF4-FFF2-40B4-BE49-F238E27FC236}">
                <a16:creationId xmlns:a16="http://schemas.microsoft.com/office/drawing/2014/main" id="{D9D03090-3C75-4445-9AE8-3D67B8833590}"/>
              </a:ext>
            </a:extLst>
          </p:cNvPr>
          <p:cNvGrpSpPr/>
          <p:nvPr/>
        </p:nvGrpSpPr>
        <p:grpSpPr>
          <a:xfrm>
            <a:off x="0" y="6313130"/>
            <a:ext cx="9144000" cy="569043"/>
            <a:chOff x="0" y="6313130"/>
            <a:chExt cx="9144000" cy="569043"/>
          </a:xfrm>
        </p:grpSpPr>
        <p:pic>
          <p:nvPicPr>
            <p:cNvPr id="8" name="Imagen 7" descr="C:\Users\dalvarez\Pictures\logo sej 2016.jpg">
              <a:extLst>
                <a:ext uri="{FF2B5EF4-FFF2-40B4-BE49-F238E27FC236}">
                  <a16:creationId xmlns:a16="http://schemas.microsoft.com/office/drawing/2014/main" id="{CBC606A4-EC80-4BD0-A8C5-43922BB5A849}"/>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46217" y="6418918"/>
              <a:ext cx="786567" cy="403187"/>
            </a:xfrm>
            <a:prstGeom prst="rect">
              <a:avLst/>
            </a:prstGeom>
            <a:noFill/>
            <a:ln>
              <a:noFill/>
            </a:ln>
          </p:spPr>
        </p:pic>
        <p:sp>
          <p:nvSpPr>
            <p:cNvPr id="9" name="CuadroTexto 8">
              <a:extLst>
                <a:ext uri="{FF2B5EF4-FFF2-40B4-BE49-F238E27FC236}">
                  <a16:creationId xmlns:a16="http://schemas.microsoft.com/office/drawing/2014/main" id="{A203403C-732F-44FB-8583-8155930D07A6}"/>
                </a:ext>
              </a:extLst>
            </p:cNvPr>
            <p:cNvSpPr txBox="1"/>
            <p:nvPr/>
          </p:nvSpPr>
          <p:spPr>
            <a:xfrm>
              <a:off x="3954262" y="6374342"/>
              <a:ext cx="5175670" cy="507831"/>
            </a:xfrm>
            <a:prstGeom prst="rect">
              <a:avLst/>
            </a:prstGeom>
            <a:noFill/>
          </p:spPr>
          <p:txBody>
            <a:bodyPr wrap="square" rtlCol="0">
              <a:spAutoFit/>
            </a:bodyPr>
            <a:lstStyle/>
            <a:p>
              <a:pPr algn="r"/>
              <a:r>
                <a:rPr lang="es-MX" sz="900" b="1" dirty="0">
                  <a:latin typeface="Arial" panose="020B0604020202020204" pitchFamily="34" charset="0"/>
                  <a:cs typeface="Arial" panose="020B0604020202020204" pitchFamily="34" charset="0"/>
                </a:rPr>
                <a:t>DIRECCION GENERAL DE EDUCACION PRIMARIA </a:t>
              </a:r>
            </a:p>
            <a:p>
              <a:pPr algn="r"/>
              <a:r>
                <a:rPr lang="es-MX" sz="900" b="1" dirty="0">
                  <a:latin typeface="Arial" panose="020B0604020202020204" pitchFamily="34" charset="0"/>
                  <a:cs typeface="Arial" panose="020B0604020202020204" pitchFamily="34" charset="0"/>
                </a:rPr>
                <a:t>DIRECCION DE GESTION Y OPERACIÓN </a:t>
              </a:r>
            </a:p>
            <a:p>
              <a:pPr algn="r"/>
              <a:r>
                <a:rPr lang="es-MX" sz="900" b="1" dirty="0">
                  <a:latin typeface="Arial" panose="020B0604020202020204" pitchFamily="34" charset="0"/>
                  <a:cs typeface="Arial" panose="020B0604020202020204" pitchFamily="34" charset="0"/>
                </a:rPr>
                <a:t>PROBLEMÁTICA ESCOLAR</a:t>
              </a:r>
            </a:p>
          </p:txBody>
        </p:sp>
        <p:sp>
          <p:nvSpPr>
            <p:cNvPr id="10" name="Rectángulo 9">
              <a:extLst>
                <a:ext uri="{FF2B5EF4-FFF2-40B4-BE49-F238E27FC236}">
                  <a16:creationId xmlns:a16="http://schemas.microsoft.com/office/drawing/2014/main" id="{CB9AC4D3-F9F8-4CB3-91AA-ADE15C5B8608}"/>
                </a:ext>
              </a:extLst>
            </p:cNvPr>
            <p:cNvSpPr/>
            <p:nvPr/>
          </p:nvSpPr>
          <p:spPr>
            <a:xfrm flipV="1">
              <a:off x="0" y="6313130"/>
              <a:ext cx="9144000" cy="1057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grpSp>
      <p:sp>
        <p:nvSpPr>
          <p:cNvPr id="12" name="Rectángulo 11">
            <a:extLst>
              <a:ext uri="{FF2B5EF4-FFF2-40B4-BE49-F238E27FC236}">
                <a16:creationId xmlns:a16="http://schemas.microsoft.com/office/drawing/2014/main" id="{129056B0-1626-4494-9C9E-2EA49050F469}"/>
              </a:ext>
            </a:extLst>
          </p:cNvPr>
          <p:cNvSpPr/>
          <p:nvPr/>
        </p:nvSpPr>
        <p:spPr>
          <a:xfrm>
            <a:off x="489473" y="354362"/>
            <a:ext cx="5586799" cy="830997"/>
          </a:xfrm>
          <a:prstGeom prst="rect">
            <a:avLst/>
          </a:prstGeom>
        </p:spPr>
        <p:txBody>
          <a:bodyPr wrap="square">
            <a:spAutoFit/>
          </a:bodyPr>
          <a:lstStyle/>
          <a:p>
            <a:pPr algn="ctr"/>
            <a:r>
              <a:rPr lang="es-MX" sz="2400" b="1" dirty="0">
                <a:solidFill>
                  <a:srgbClr val="C00000"/>
                </a:solidFill>
                <a:latin typeface="Arial" panose="020B0604020202020204" pitchFamily="34" charset="0"/>
                <a:cs typeface="Arial" panose="020B0604020202020204" pitchFamily="34" charset="0"/>
              </a:rPr>
              <a:t>PROCEDIMIENTO ADMINISTRATIVO DE RESPONSABILIDAD LABORAL</a:t>
            </a:r>
          </a:p>
        </p:txBody>
      </p:sp>
      <p:sp>
        <p:nvSpPr>
          <p:cNvPr id="13" name="Rectángulo 12">
            <a:extLst>
              <a:ext uri="{FF2B5EF4-FFF2-40B4-BE49-F238E27FC236}">
                <a16:creationId xmlns:a16="http://schemas.microsoft.com/office/drawing/2014/main" id="{8F64AA44-64CD-4A79-AE54-04B6CBC47018}"/>
              </a:ext>
            </a:extLst>
          </p:cNvPr>
          <p:cNvSpPr/>
          <p:nvPr/>
        </p:nvSpPr>
        <p:spPr>
          <a:xfrm>
            <a:off x="503540" y="1692043"/>
            <a:ext cx="7867111" cy="10539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26290322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76764" y="2414225"/>
            <a:ext cx="1847626" cy="1408670"/>
          </a:xfrm>
        </p:spPr>
        <p:txBody>
          <a:bodyPr>
            <a:noAutofit/>
          </a:bodyPr>
          <a:lstStyle/>
          <a:p>
            <a:pPr marL="0" indent="0">
              <a:buNone/>
            </a:pPr>
            <a:r>
              <a:rPr lang="es-MX"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 </a:t>
            </a:r>
            <a:r>
              <a:rPr lang="es-MX" b="1" dirty="0">
                <a:solidFill>
                  <a:srgbClr val="FF3399"/>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Cese Dictado por el Titular de la Entidad Laboral </a:t>
            </a:r>
            <a:r>
              <a:rPr lang="es-MX"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 través del Procedimiento Administrativo Laboral, en los siguientes casos:</a:t>
            </a:r>
          </a:p>
        </p:txBody>
      </p:sp>
      <p:sp>
        <p:nvSpPr>
          <p:cNvPr id="5" name="Marcador de contenido 2"/>
          <p:cNvSpPr txBox="1">
            <a:spLocks/>
          </p:cNvSpPr>
          <p:nvPr/>
        </p:nvSpPr>
        <p:spPr>
          <a:xfrm>
            <a:off x="2262393" y="1978267"/>
            <a:ext cx="6567648" cy="3986435"/>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85763" indent="-385763" algn="just">
              <a:buAutoNum type="alphaLcParenR"/>
            </a:pPr>
            <a:endParaRPr lang="es-MX" sz="1000" dirty="0"/>
          </a:p>
          <a:p>
            <a:pPr marL="385763" indent="-385763">
              <a:buAutoNum type="alphaLcParenR"/>
            </a:pPr>
            <a:endParaRPr lang="es-MX" sz="1000" dirty="0"/>
          </a:p>
        </p:txBody>
      </p:sp>
      <p:grpSp>
        <p:nvGrpSpPr>
          <p:cNvPr id="7" name="Grupo 6">
            <a:extLst>
              <a:ext uri="{FF2B5EF4-FFF2-40B4-BE49-F238E27FC236}">
                <a16:creationId xmlns:a16="http://schemas.microsoft.com/office/drawing/2014/main" id="{6E2F3ECA-3603-48AB-8453-0B9010DB6882}"/>
              </a:ext>
            </a:extLst>
          </p:cNvPr>
          <p:cNvGrpSpPr/>
          <p:nvPr/>
        </p:nvGrpSpPr>
        <p:grpSpPr>
          <a:xfrm>
            <a:off x="0" y="6313130"/>
            <a:ext cx="9144000" cy="569043"/>
            <a:chOff x="0" y="6313130"/>
            <a:chExt cx="9144000" cy="569043"/>
          </a:xfrm>
        </p:grpSpPr>
        <p:pic>
          <p:nvPicPr>
            <p:cNvPr id="8" name="Imagen 7" descr="C:\Users\dalvarez\Pictures\logo sej 2016.jpg">
              <a:extLst>
                <a:ext uri="{FF2B5EF4-FFF2-40B4-BE49-F238E27FC236}">
                  <a16:creationId xmlns:a16="http://schemas.microsoft.com/office/drawing/2014/main" id="{201FF467-199F-4547-A338-9F944E6DD13D}"/>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46217" y="6418918"/>
              <a:ext cx="786567" cy="403187"/>
            </a:xfrm>
            <a:prstGeom prst="rect">
              <a:avLst/>
            </a:prstGeom>
            <a:noFill/>
            <a:ln>
              <a:noFill/>
            </a:ln>
          </p:spPr>
        </p:pic>
        <p:sp>
          <p:nvSpPr>
            <p:cNvPr id="9" name="CuadroTexto 8">
              <a:extLst>
                <a:ext uri="{FF2B5EF4-FFF2-40B4-BE49-F238E27FC236}">
                  <a16:creationId xmlns:a16="http://schemas.microsoft.com/office/drawing/2014/main" id="{B41FFBD7-70AF-4160-BDDE-13E597CF9648}"/>
                </a:ext>
              </a:extLst>
            </p:cNvPr>
            <p:cNvSpPr txBox="1"/>
            <p:nvPr/>
          </p:nvSpPr>
          <p:spPr>
            <a:xfrm>
              <a:off x="3954262" y="6374342"/>
              <a:ext cx="5175670" cy="507831"/>
            </a:xfrm>
            <a:prstGeom prst="rect">
              <a:avLst/>
            </a:prstGeom>
            <a:noFill/>
          </p:spPr>
          <p:txBody>
            <a:bodyPr wrap="square" rtlCol="0">
              <a:spAutoFit/>
            </a:bodyPr>
            <a:lstStyle/>
            <a:p>
              <a:pPr algn="r"/>
              <a:r>
                <a:rPr lang="es-MX" sz="900" b="1" dirty="0">
                  <a:latin typeface="Arial" panose="020B0604020202020204" pitchFamily="34" charset="0"/>
                  <a:cs typeface="Arial" panose="020B0604020202020204" pitchFamily="34" charset="0"/>
                </a:rPr>
                <a:t>DIRECCION GENERAL DE EDUCACION PRIMARIA </a:t>
              </a:r>
            </a:p>
            <a:p>
              <a:pPr algn="r"/>
              <a:r>
                <a:rPr lang="es-MX" sz="900" b="1" dirty="0">
                  <a:latin typeface="Arial" panose="020B0604020202020204" pitchFamily="34" charset="0"/>
                  <a:cs typeface="Arial" panose="020B0604020202020204" pitchFamily="34" charset="0"/>
                </a:rPr>
                <a:t>DIRECCION DE GESTION Y OPERACIÓN </a:t>
              </a:r>
            </a:p>
            <a:p>
              <a:pPr algn="r"/>
              <a:r>
                <a:rPr lang="es-MX" sz="900" b="1" dirty="0">
                  <a:latin typeface="Arial" panose="020B0604020202020204" pitchFamily="34" charset="0"/>
                  <a:cs typeface="Arial" panose="020B0604020202020204" pitchFamily="34" charset="0"/>
                </a:rPr>
                <a:t>PROBLEMÁTICA ESCOLAR</a:t>
              </a:r>
            </a:p>
          </p:txBody>
        </p:sp>
        <p:sp>
          <p:nvSpPr>
            <p:cNvPr id="10" name="Rectángulo 9">
              <a:extLst>
                <a:ext uri="{FF2B5EF4-FFF2-40B4-BE49-F238E27FC236}">
                  <a16:creationId xmlns:a16="http://schemas.microsoft.com/office/drawing/2014/main" id="{71442165-07D3-447B-9886-EF0E1CB8AD36}"/>
                </a:ext>
              </a:extLst>
            </p:cNvPr>
            <p:cNvSpPr/>
            <p:nvPr/>
          </p:nvSpPr>
          <p:spPr>
            <a:xfrm flipV="1">
              <a:off x="0" y="6313130"/>
              <a:ext cx="9144000" cy="1057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grpSp>
      <p:sp>
        <p:nvSpPr>
          <p:cNvPr id="11" name="Rectángulo 10">
            <a:extLst>
              <a:ext uri="{FF2B5EF4-FFF2-40B4-BE49-F238E27FC236}">
                <a16:creationId xmlns:a16="http://schemas.microsoft.com/office/drawing/2014/main" id="{AED7B0A4-6992-468C-95FF-7695DF0D5AF9}"/>
              </a:ext>
            </a:extLst>
          </p:cNvPr>
          <p:cNvSpPr/>
          <p:nvPr/>
        </p:nvSpPr>
        <p:spPr>
          <a:xfrm>
            <a:off x="3243242" y="62301"/>
            <a:ext cx="5586799" cy="830997"/>
          </a:xfrm>
          <a:prstGeom prst="rect">
            <a:avLst/>
          </a:prstGeom>
        </p:spPr>
        <p:txBody>
          <a:bodyPr wrap="square">
            <a:spAutoFit/>
          </a:bodyPr>
          <a:lstStyle/>
          <a:p>
            <a:pPr algn="ctr"/>
            <a:r>
              <a:rPr lang="es-MX" sz="2400" b="1" dirty="0">
                <a:solidFill>
                  <a:srgbClr val="C00000"/>
                </a:solidFill>
                <a:latin typeface="Arial" panose="020B0604020202020204" pitchFamily="34" charset="0"/>
                <a:cs typeface="Arial" panose="020B0604020202020204" pitchFamily="34" charset="0"/>
              </a:rPr>
              <a:t>PROCEDIMIENTO ADMINISTRATIVO DE RESPONSABILIDAD LABORAL</a:t>
            </a:r>
          </a:p>
        </p:txBody>
      </p:sp>
      <p:sp>
        <p:nvSpPr>
          <p:cNvPr id="13" name="Rectángulo 12">
            <a:extLst>
              <a:ext uri="{FF2B5EF4-FFF2-40B4-BE49-F238E27FC236}">
                <a16:creationId xmlns:a16="http://schemas.microsoft.com/office/drawing/2014/main" id="{8C5EC394-1352-4851-9906-F8339A16E701}"/>
              </a:ext>
            </a:extLst>
          </p:cNvPr>
          <p:cNvSpPr/>
          <p:nvPr/>
        </p:nvSpPr>
        <p:spPr>
          <a:xfrm>
            <a:off x="2186387" y="1080928"/>
            <a:ext cx="6567648" cy="5032147"/>
          </a:xfrm>
          <a:prstGeom prst="rect">
            <a:avLst/>
          </a:prstGeom>
        </p:spPr>
        <p:txBody>
          <a:bodyPr wrap="square">
            <a:spAutoFit/>
          </a:bodyPr>
          <a:lstStyle/>
          <a:p>
            <a:pPr algn="ctr"/>
            <a:r>
              <a:rPr lang="es-MX" sz="1400" b="1" dirty="0">
                <a:latin typeface="Arial" panose="020B0604020202020204" pitchFamily="34" charset="0"/>
                <a:cs typeface="Arial" panose="020B0604020202020204" pitchFamily="34" charset="0"/>
              </a:rPr>
              <a:t>LEY PARA SERVIDORES PUBLICOS DEL ESTADO DE JALISCO Y SUS MUNICIPIOS</a:t>
            </a:r>
          </a:p>
          <a:p>
            <a:pPr algn="ctr"/>
            <a:endParaRPr lang="es-MX" sz="1400" b="1" dirty="0">
              <a:latin typeface="Arial" panose="020B0604020202020204" pitchFamily="34" charset="0"/>
              <a:cs typeface="Arial" panose="020B0604020202020204" pitchFamily="34" charset="0"/>
            </a:endParaRPr>
          </a:p>
          <a:p>
            <a:pPr algn="just"/>
            <a:endParaRPr lang="es-MX" sz="1100" b="1" dirty="0">
              <a:latin typeface="Arial" panose="020B0604020202020204" pitchFamily="34" charset="0"/>
              <a:cs typeface="Arial" panose="020B0604020202020204" pitchFamily="34" charset="0"/>
            </a:endParaRPr>
          </a:p>
          <a:p>
            <a:pPr algn="just"/>
            <a:r>
              <a:rPr lang="es-MX" sz="1400" b="1" dirty="0">
                <a:latin typeface="Arial" panose="020B0604020202020204" pitchFamily="34" charset="0"/>
                <a:cs typeface="Arial" panose="020B0604020202020204" pitchFamily="34" charset="0"/>
              </a:rPr>
              <a:t>ART. 22. CESE DE LA RELACION LABORAL:</a:t>
            </a:r>
          </a:p>
          <a:p>
            <a:pPr algn="just"/>
            <a:endParaRPr lang="es-MX" sz="1400" b="1" dirty="0">
              <a:latin typeface="Arial" panose="020B0604020202020204" pitchFamily="34" charset="0"/>
              <a:cs typeface="Arial" panose="020B0604020202020204" pitchFamily="34" charset="0"/>
            </a:endParaRPr>
          </a:p>
          <a:p>
            <a:pPr marL="842963" lvl="1" indent="-385763" algn="just">
              <a:buAutoNum type="alphaLcParenR"/>
            </a:pPr>
            <a:r>
              <a:rPr lang="es-MX" sz="1600" dirty="0">
                <a:latin typeface="Arial" panose="020B0604020202020204" pitchFamily="34" charset="0"/>
                <a:cs typeface="Arial" panose="020B0604020202020204" pitchFamily="34" charset="0"/>
              </a:rPr>
              <a:t>Incurrir durante su labores en faltas de probidad y honradez, malos tratos, actos de violencia, injurias, contra jefes o compañeros.</a:t>
            </a:r>
          </a:p>
          <a:p>
            <a:pPr marL="842963" lvl="1" indent="-385763" algn="just">
              <a:buAutoNum type="alphaLcParenR"/>
            </a:pPr>
            <a:r>
              <a:rPr lang="es-MX" sz="1600" dirty="0">
                <a:latin typeface="Arial" panose="020B0604020202020204" pitchFamily="34" charset="0"/>
                <a:cs typeface="Arial" panose="020B0604020202020204" pitchFamily="34" charset="0"/>
              </a:rPr>
              <a:t>Alterar la disciplina del lugar en que se desempeña su trabajo.</a:t>
            </a:r>
          </a:p>
          <a:p>
            <a:pPr marL="842963" lvl="1" indent="-385763" algn="just">
              <a:buAutoNum type="alphaLcParenR"/>
            </a:pPr>
            <a:r>
              <a:rPr lang="es-MX" sz="1600" dirty="0">
                <a:latin typeface="Arial" panose="020B0604020202020204" pitchFamily="34" charset="0"/>
                <a:cs typeface="Arial" panose="020B0604020202020204" pitchFamily="34" charset="0"/>
              </a:rPr>
              <a:t>Por faltar mas de 3 días consecutivos sin permiso o causa justificad o 4 ocasiones en un lapso de 30 días</a:t>
            </a:r>
          </a:p>
          <a:p>
            <a:pPr marL="842963" lvl="1" indent="-385763" algn="just">
              <a:buAutoNum type="alphaLcParenR"/>
            </a:pPr>
            <a:r>
              <a:rPr lang="es-MX" sz="1600" dirty="0">
                <a:latin typeface="Arial" panose="020B0604020202020204" pitchFamily="34" charset="0"/>
                <a:cs typeface="Arial" panose="020B0604020202020204" pitchFamily="34" charset="0"/>
              </a:rPr>
              <a:t>Ocasionar daños materiales graves a edificios</a:t>
            </a:r>
          </a:p>
          <a:p>
            <a:pPr marL="842963" lvl="1" indent="-385763" algn="just">
              <a:buAutoNum type="alphaLcParenR"/>
            </a:pPr>
            <a:r>
              <a:rPr lang="es-MX" sz="1600" dirty="0">
                <a:latin typeface="Arial" panose="020B0604020202020204" pitchFamily="34" charset="0"/>
                <a:cs typeface="Arial" panose="020B0604020202020204" pitchFamily="34" charset="0"/>
              </a:rPr>
              <a:t>Por cometer actos inmorales durante su trabajo</a:t>
            </a:r>
          </a:p>
          <a:p>
            <a:pPr marL="842963" lvl="1" indent="-385763" algn="just">
              <a:buAutoNum type="alphaLcParenR"/>
            </a:pPr>
            <a:r>
              <a:rPr lang="es-MX" sz="1600" dirty="0">
                <a:latin typeface="Arial" panose="020B0604020202020204" pitchFamily="34" charset="0"/>
                <a:cs typeface="Arial" panose="020B0604020202020204" pitchFamily="34" charset="0"/>
              </a:rPr>
              <a:t>Comprometer con su imprudencia, descuido o negligencia la seguridad de la oficina.</a:t>
            </a:r>
          </a:p>
          <a:p>
            <a:pPr marL="842963" lvl="1" indent="-385763" algn="just">
              <a:buAutoNum type="alphaLcParenR"/>
            </a:pPr>
            <a:r>
              <a:rPr lang="es-MX" sz="1600" dirty="0">
                <a:latin typeface="Arial" panose="020B0604020202020204" pitchFamily="34" charset="0"/>
                <a:cs typeface="Arial" panose="020B0604020202020204" pitchFamily="34" charset="0"/>
              </a:rPr>
              <a:t>Por revelar asuntos secretos  o reservados</a:t>
            </a:r>
          </a:p>
          <a:p>
            <a:pPr marL="842963" lvl="1" indent="-385763" algn="just">
              <a:buAutoNum type="alphaLcParenR"/>
            </a:pPr>
            <a:r>
              <a:rPr lang="es-MX" sz="1600" dirty="0">
                <a:latin typeface="Arial" panose="020B0604020202020204" pitchFamily="34" charset="0"/>
                <a:cs typeface="Arial" panose="020B0604020202020204" pitchFamily="34" charset="0"/>
              </a:rPr>
              <a:t>Desobedecer a sus superiores</a:t>
            </a:r>
          </a:p>
          <a:p>
            <a:pPr marL="842963" lvl="1" indent="-385763" algn="just">
              <a:buAutoNum type="alphaLcParenR"/>
            </a:pPr>
            <a:r>
              <a:rPr lang="es-MX" sz="1600" dirty="0">
                <a:latin typeface="Arial" panose="020B0604020202020204" pitchFamily="34" charset="0"/>
                <a:cs typeface="Arial" panose="020B0604020202020204" pitchFamily="34" charset="0"/>
              </a:rPr>
              <a:t>Concurrir a sus labores en estado de embriaguez o droga</a:t>
            </a:r>
          </a:p>
          <a:p>
            <a:pPr marL="842963" lvl="1" indent="-385763" algn="just">
              <a:buAutoNum type="alphaLcParenR"/>
            </a:pPr>
            <a:r>
              <a:rPr lang="es-MX" sz="1600" dirty="0">
                <a:latin typeface="Arial" panose="020B0604020202020204" pitchFamily="34" charset="0"/>
                <a:cs typeface="Arial" panose="020B0604020202020204" pitchFamily="34" charset="0"/>
              </a:rPr>
              <a:t>Por prisión, en sentencia ejecutoriada</a:t>
            </a:r>
          </a:p>
        </p:txBody>
      </p:sp>
      <p:sp>
        <p:nvSpPr>
          <p:cNvPr id="15" name="Rectángulo 14">
            <a:extLst>
              <a:ext uri="{FF2B5EF4-FFF2-40B4-BE49-F238E27FC236}">
                <a16:creationId xmlns:a16="http://schemas.microsoft.com/office/drawing/2014/main" id="{95DFA86C-846D-44FD-9A03-9CFE44259AC3}"/>
              </a:ext>
            </a:extLst>
          </p:cNvPr>
          <p:cNvSpPr/>
          <p:nvPr/>
        </p:nvSpPr>
        <p:spPr>
          <a:xfrm>
            <a:off x="517608" y="1692043"/>
            <a:ext cx="7867111" cy="10539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41091283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0" y="268709"/>
            <a:ext cx="4251251" cy="960437"/>
          </a:xfrm>
        </p:spPr>
        <p:txBody>
          <a:bodyPr>
            <a:normAutofit fontScale="90000"/>
          </a:bodyPr>
          <a:lstStyle/>
          <a:p>
            <a:pPr algn="ctr"/>
            <a:r>
              <a:rPr lang="es-MX" sz="27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SANCIONES </a:t>
            </a:r>
            <a:r>
              <a:rPr lang="es-MX" sz="1800" b="1" u="sng"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s-MX" sz="1800" b="1" u="sng"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MX" sz="1800" b="1" u="sng"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s-MX" sz="1800" b="1" u="sng"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MX" sz="1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PROCEDIMIENTO ADMINSTRATIVO DE RESPONSABILIDAD LABORAR</a:t>
            </a:r>
          </a:p>
        </p:txBody>
      </p:sp>
      <p:grpSp>
        <p:nvGrpSpPr>
          <p:cNvPr id="5" name="Grupo 4">
            <a:extLst>
              <a:ext uri="{FF2B5EF4-FFF2-40B4-BE49-F238E27FC236}">
                <a16:creationId xmlns:a16="http://schemas.microsoft.com/office/drawing/2014/main" id="{51C36E55-9E58-4FCB-B725-51B8BAAD8651}"/>
              </a:ext>
            </a:extLst>
          </p:cNvPr>
          <p:cNvGrpSpPr/>
          <p:nvPr/>
        </p:nvGrpSpPr>
        <p:grpSpPr>
          <a:xfrm>
            <a:off x="0" y="6313130"/>
            <a:ext cx="9144000" cy="569043"/>
            <a:chOff x="0" y="6313130"/>
            <a:chExt cx="9144000" cy="569043"/>
          </a:xfrm>
        </p:grpSpPr>
        <p:pic>
          <p:nvPicPr>
            <p:cNvPr id="6" name="Imagen 5" descr="C:\Users\dalvarez\Pictures\logo sej 2016.jpg">
              <a:extLst>
                <a:ext uri="{FF2B5EF4-FFF2-40B4-BE49-F238E27FC236}">
                  <a16:creationId xmlns:a16="http://schemas.microsoft.com/office/drawing/2014/main" id="{8E362A5E-75A5-4BBB-BE1A-982FC5BFCD7D}"/>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46217" y="6418918"/>
              <a:ext cx="786567" cy="403187"/>
            </a:xfrm>
            <a:prstGeom prst="rect">
              <a:avLst/>
            </a:prstGeom>
            <a:noFill/>
            <a:ln>
              <a:noFill/>
            </a:ln>
          </p:spPr>
        </p:pic>
        <p:sp>
          <p:nvSpPr>
            <p:cNvPr id="7" name="CuadroTexto 6">
              <a:extLst>
                <a:ext uri="{FF2B5EF4-FFF2-40B4-BE49-F238E27FC236}">
                  <a16:creationId xmlns:a16="http://schemas.microsoft.com/office/drawing/2014/main" id="{F1991825-4C69-4FDB-89B1-BE8413D07662}"/>
                </a:ext>
              </a:extLst>
            </p:cNvPr>
            <p:cNvSpPr txBox="1"/>
            <p:nvPr/>
          </p:nvSpPr>
          <p:spPr>
            <a:xfrm>
              <a:off x="3954262" y="6374342"/>
              <a:ext cx="5175670" cy="507831"/>
            </a:xfrm>
            <a:prstGeom prst="rect">
              <a:avLst/>
            </a:prstGeom>
            <a:noFill/>
          </p:spPr>
          <p:txBody>
            <a:bodyPr wrap="square" rtlCol="0">
              <a:spAutoFit/>
            </a:bodyPr>
            <a:lstStyle/>
            <a:p>
              <a:pPr algn="r"/>
              <a:r>
                <a:rPr lang="es-MX" sz="900" b="1" dirty="0">
                  <a:latin typeface="Arial" panose="020B0604020202020204" pitchFamily="34" charset="0"/>
                  <a:cs typeface="Arial" panose="020B0604020202020204" pitchFamily="34" charset="0"/>
                </a:rPr>
                <a:t>DIRECCION GENERAL DE EDUCACION PRIMARIA </a:t>
              </a:r>
            </a:p>
            <a:p>
              <a:pPr algn="r"/>
              <a:r>
                <a:rPr lang="es-MX" sz="900" b="1" dirty="0">
                  <a:latin typeface="Arial" panose="020B0604020202020204" pitchFamily="34" charset="0"/>
                  <a:cs typeface="Arial" panose="020B0604020202020204" pitchFamily="34" charset="0"/>
                </a:rPr>
                <a:t>DIRECCION DE GESTION Y OPERACIÓN </a:t>
              </a:r>
            </a:p>
            <a:p>
              <a:pPr algn="r"/>
              <a:r>
                <a:rPr lang="es-MX" sz="900" b="1" dirty="0">
                  <a:latin typeface="Arial" panose="020B0604020202020204" pitchFamily="34" charset="0"/>
                  <a:cs typeface="Arial" panose="020B0604020202020204" pitchFamily="34" charset="0"/>
                </a:rPr>
                <a:t>PROBLEMÁTICA ESCOLAR</a:t>
              </a:r>
            </a:p>
          </p:txBody>
        </p:sp>
        <p:sp>
          <p:nvSpPr>
            <p:cNvPr id="8" name="Rectángulo 7">
              <a:extLst>
                <a:ext uri="{FF2B5EF4-FFF2-40B4-BE49-F238E27FC236}">
                  <a16:creationId xmlns:a16="http://schemas.microsoft.com/office/drawing/2014/main" id="{BF4598A7-88CC-4D59-A693-B8F1425931F5}"/>
                </a:ext>
              </a:extLst>
            </p:cNvPr>
            <p:cNvSpPr/>
            <p:nvPr/>
          </p:nvSpPr>
          <p:spPr>
            <a:xfrm flipV="1">
              <a:off x="0" y="6313130"/>
              <a:ext cx="9144000" cy="1057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grpSp>
      <p:sp>
        <p:nvSpPr>
          <p:cNvPr id="9" name="Rectángulo 8">
            <a:extLst>
              <a:ext uri="{FF2B5EF4-FFF2-40B4-BE49-F238E27FC236}">
                <a16:creationId xmlns:a16="http://schemas.microsoft.com/office/drawing/2014/main" id="{A47C1A98-1194-49B6-A5EA-D12D49C64341}"/>
              </a:ext>
            </a:extLst>
          </p:cNvPr>
          <p:cNvSpPr/>
          <p:nvPr/>
        </p:nvSpPr>
        <p:spPr>
          <a:xfrm>
            <a:off x="2305081" y="1599293"/>
            <a:ext cx="6482272" cy="4093428"/>
          </a:xfrm>
          <a:prstGeom prst="rect">
            <a:avLst/>
          </a:prstGeom>
        </p:spPr>
        <p:txBody>
          <a:bodyPr wrap="square">
            <a:spAutoFit/>
          </a:bodyPr>
          <a:lstStyle/>
          <a:p>
            <a:pPr algn="just"/>
            <a:r>
              <a:rPr lang="es-MX" sz="2000" b="1" dirty="0">
                <a:latin typeface="Arial" panose="020B0604020202020204" pitchFamily="34" charset="0"/>
                <a:cs typeface="Arial" panose="020B0604020202020204" pitchFamily="34" charset="0"/>
              </a:rPr>
              <a:t>Art. 25.- </a:t>
            </a:r>
            <a:r>
              <a:rPr lang="es-MX" sz="2000" dirty="0">
                <a:latin typeface="Arial" panose="020B0604020202020204" pitchFamily="34" charset="0"/>
                <a:cs typeface="Arial" panose="020B0604020202020204" pitchFamily="34" charset="0"/>
              </a:rPr>
              <a:t>Es deber de los titulares de las entidades publicas imponer, a los servidores públicos las sanciones, por el mal comportamiento, irregularidades o incumplimiento injustificado en el desempeño de sus labores:</a:t>
            </a:r>
          </a:p>
          <a:p>
            <a:pPr lvl="1" algn="just"/>
            <a:r>
              <a:rPr lang="es-MX" sz="2000" dirty="0">
                <a:latin typeface="Arial" panose="020B0604020202020204" pitchFamily="34" charset="0"/>
                <a:cs typeface="Arial" panose="020B0604020202020204" pitchFamily="34" charset="0"/>
              </a:rPr>
              <a:t>I.- Amonestación</a:t>
            </a:r>
          </a:p>
          <a:p>
            <a:pPr lvl="1" algn="just"/>
            <a:r>
              <a:rPr lang="es-MX" sz="2000" dirty="0">
                <a:latin typeface="Arial" panose="020B0604020202020204" pitchFamily="34" charset="0"/>
                <a:cs typeface="Arial" panose="020B0604020202020204" pitchFamily="34" charset="0"/>
              </a:rPr>
              <a:t>II.- Suspensión hasta por 30 días en el empleo, cargo o comisión</a:t>
            </a:r>
          </a:p>
          <a:p>
            <a:pPr lvl="1" algn="just"/>
            <a:r>
              <a:rPr lang="es-MX" sz="2000" dirty="0">
                <a:latin typeface="Arial" panose="020B0604020202020204" pitchFamily="34" charset="0"/>
                <a:cs typeface="Arial" panose="020B0604020202020204" pitchFamily="34" charset="0"/>
              </a:rPr>
              <a:t>III.- Cese en el empleo, cargo o comisión</a:t>
            </a:r>
          </a:p>
          <a:p>
            <a:pPr lvl="1" algn="just"/>
            <a:r>
              <a:rPr lang="es-MX" sz="2000" dirty="0">
                <a:latin typeface="Arial" panose="020B0604020202020204" pitchFamily="34" charset="0"/>
                <a:cs typeface="Arial" panose="020B0604020202020204" pitchFamily="34" charset="0"/>
              </a:rPr>
              <a:t>IV.- Inhabilitación para desempeñar cualquier cargo o comisión publica por 6 años</a:t>
            </a:r>
          </a:p>
          <a:p>
            <a:pPr lvl="1" algn="just"/>
            <a:r>
              <a:rPr lang="es-MX" sz="2000" dirty="0">
                <a:latin typeface="Arial" panose="020B0604020202020204" pitchFamily="34" charset="0"/>
                <a:cs typeface="Arial" panose="020B0604020202020204" pitchFamily="34" charset="0"/>
              </a:rPr>
              <a:t>V.- Cese con inhabilitación para desempeñar cualquier cargo</a:t>
            </a:r>
            <a:endParaRPr lang="es-MX" sz="2000" dirty="0"/>
          </a:p>
        </p:txBody>
      </p:sp>
      <p:sp>
        <p:nvSpPr>
          <p:cNvPr id="10" name="Rectángulo 9">
            <a:extLst>
              <a:ext uri="{FF2B5EF4-FFF2-40B4-BE49-F238E27FC236}">
                <a16:creationId xmlns:a16="http://schemas.microsoft.com/office/drawing/2014/main" id="{2A30BF44-C8E9-4693-BD4D-3367729310E0}"/>
              </a:ext>
            </a:extLst>
          </p:cNvPr>
          <p:cNvSpPr/>
          <p:nvPr/>
        </p:nvSpPr>
        <p:spPr>
          <a:xfrm>
            <a:off x="287588" y="1248120"/>
            <a:ext cx="3806111" cy="10578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18236405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upo 5">
            <a:extLst>
              <a:ext uri="{FF2B5EF4-FFF2-40B4-BE49-F238E27FC236}">
                <a16:creationId xmlns:a16="http://schemas.microsoft.com/office/drawing/2014/main" id="{418BF1D5-94BC-47B5-B0E0-89B4BE6A17E2}"/>
              </a:ext>
            </a:extLst>
          </p:cNvPr>
          <p:cNvGrpSpPr/>
          <p:nvPr/>
        </p:nvGrpSpPr>
        <p:grpSpPr>
          <a:xfrm>
            <a:off x="0" y="6313130"/>
            <a:ext cx="9144000" cy="569043"/>
            <a:chOff x="0" y="6313130"/>
            <a:chExt cx="9144000" cy="569043"/>
          </a:xfrm>
        </p:grpSpPr>
        <p:pic>
          <p:nvPicPr>
            <p:cNvPr id="7" name="Imagen 6" descr="C:\Users\dalvarez\Pictures\logo sej 2016.jpg">
              <a:extLst>
                <a:ext uri="{FF2B5EF4-FFF2-40B4-BE49-F238E27FC236}">
                  <a16:creationId xmlns:a16="http://schemas.microsoft.com/office/drawing/2014/main" id="{775F6E3F-CFA6-4111-AE89-85999A5942D0}"/>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46217" y="6418918"/>
              <a:ext cx="786567" cy="403187"/>
            </a:xfrm>
            <a:prstGeom prst="rect">
              <a:avLst/>
            </a:prstGeom>
            <a:noFill/>
            <a:ln>
              <a:noFill/>
            </a:ln>
          </p:spPr>
        </p:pic>
        <p:sp>
          <p:nvSpPr>
            <p:cNvPr id="8" name="CuadroTexto 7">
              <a:extLst>
                <a:ext uri="{FF2B5EF4-FFF2-40B4-BE49-F238E27FC236}">
                  <a16:creationId xmlns:a16="http://schemas.microsoft.com/office/drawing/2014/main" id="{63D437B1-992E-448C-84C3-76FB29CBEADE}"/>
                </a:ext>
              </a:extLst>
            </p:cNvPr>
            <p:cNvSpPr txBox="1"/>
            <p:nvPr/>
          </p:nvSpPr>
          <p:spPr>
            <a:xfrm>
              <a:off x="3954262" y="6374342"/>
              <a:ext cx="5175670" cy="507831"/>
            </a:xfrm>
            <a:prstGeom prst="rect">
              <a:avLst/>
            </a:prstGeom>
            <a:noFill/>
          </p:spPr>
          <p:txBody>
            <a:bodyPr wrap="square" rtlCol="0">
              <a:spAutoFit/>
            </a:bodyPr>
            <a:lstStyle/>
            <a:p>
              <a:pPr algn="r"/>
              <a:r>
                <a:rPr lang="es-MX" sz="900" b="1" dirty="0">
                  <a:latin typeface="Arial" panose="020B0604020202020204" pitchFamily="34" charset="0"/>
                  <a:cs typeface="Arial" panose="020B0604020202020204" pitchFamily="34" charset="0"/>
                </a:rPr>
                <a:t>DIRECCION GENERAL DE EDUCACION PRIMARIA </a:t>
              </a:r>
            </a:p>
            <a:p>
              <a:pPr algn="r"/>
              <a:r>
                <a:rPr lang="es-MX" sz="900" b="1" dirty="0">
                  <a:latin typeface="Arial" panose="020B0604020202020204" pitchFamily="34" charset="0"/>
                  <a:cs typeface="Arial" panose="020B0604020202020204" pitchFamily="34" charset="0"/>
                </a:rPr>
                <a:t>DIRECCION DE GESTION Y OPERACIÓN </a:t>
              </a:r>
            </a:p>
            <a:p>
              <a:pPr algn="r"/>
              <a:r>
                <a:rPr lang="es-MX" sz="900" b="1" dirty="0">
                  <a:latin typeface="Arial" panose="020B0604020202020204" pitchFamily="34" charset="0"/>
                  <a:cs typeface="Arial" panose="020B0604020202020204" pitchFamily="34" charset="0"/>
                </a:rPr>
                <a:t>PROBLEMÁTICA ESCOLAR</a:t>
              </a:r>
            </a:p>
          </p:txBody>
        </p:sp>
        <p:sp>
          <p:nvSpPr>
            <p:cNvPr id="9" name="Rectángulo 8">
              <a:extLst>
                <a:ext uri="{FF2B5EF4-FFF2-40B4-BE49-F238E27FC236}">
                  <a16:creationId xmlns:a16="http://schemas.microsoft.com/office/drawing/2014/main" id="{19DD6264-221F-42AD-ADB6-09C0A86842CC}"/>
                </a:ext>
              </a:extLst>
            </p:cNvPr>
            <p:cNvSpPr/>
            <p:nvPr/>
          </p:nvSpPr>
          <p:spPr>
            <a:xfrm flipV="1">
              <a:off x="0" y="6313130"/>
              <a:ext cx="9144000" cy="1057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grpSp>
      <p:sp>
        <p:nvSpPr>
          <p:cNvPr id="10" name="Rectángulo 9">
            <a:extLst>
              <a:ext uri="{FF2B5EF4-FFF2-40B4-BE49-F238E27FC236}">
                <a16:creationId xmlns:a16="http://schemas.microsoft.com/office/drawing/2014/main" id="{873FED22-F99A-4D03-A558-3B21E77BF316}"/>
              </a:ext>
            </a:extLst>
          </p:cNvPr>
          <p:cNvSpPr/>
          <p:nvPr/>
        </p:nvSpPr>
        <p:spPr>
          <a:xfrm>
            <a:off x="3243242" y="62301"/>
            <a:ext cx="5586799" cy="830997"/>
          </a:xfrm>
          <a:prstGeom prst="rect">
            <a:avLst/>
          </a:prstGeom>
        </p:spPr>
        <p:txBody>
          <a:bodyPr wrap="square">
            <a:spAutoFit/>
          </a:bodyPr>
          <a:lstStyle/>
          <a:p>
            <a:pPr algn="ctr"/>
            <a:r>
              <a:rPr lang="es-MX" sz="2400" b="1" dirty="0">
                <a:solidFill>
                  <a:srgbClr val="C00000"/>
                </a:solidFill>
                <a:latin typeface="Arial" panose="020B0604020202020204" pitchFamily="34" charset="0"/>
                <a:cs typeface="Arial" panose="020B0604020202020204" pitchFamily="34" charset="0"/>
              </a:rPr>
              <a:t>PROCEDIMIENTO ADMINISTRATIVO DE RESPONSABILIDAD LABORAL</a:t>
            </a:r>
          </a:p>
        </p:txBody>
      </p:sp>
      <p:sp>
        <p:nvSpPr>
          <p:cNvPr id="11" name="Rectángulo 10">
            <a:extLst>
              <a:ext uri="{FF2B5EF4-FFF2-40B4-BE49-F238E27FC236}">
                <a16:creationId xmlns:a16="http://schemas.microsoft.com/office/drawing/2014/main" id="{333021D8-12CA-43A6-9F7B-BC13E0B00CAF}"/>
              </a:ext>
            </a:extLst>
          </p:cNvPr>
          <p:cNvSpPr/>
          <p:nvPr/>
        </p:nvSpPr>
        <p:spPr>
          <a:xfrm>
            <a:off x="623120" y="1012954"/>
            <a:ext cx="8206921" cy="4832092"/>
          </a:xfrm>
          <a:prstGeom prst="rect">
            <a:avLst/>
          </a:prstGeom>
        </p:spPr>
        <p:txBody>
          <a:bodyPr wrap="square">
            <a:spAutoFit/>
          </a:bodyPr>
          <a:lstStyle/>
          <a:p>
            <a:pPr algn="just"/>
            <a:r>
              <a:rPr lang="es-MX" sz="900" dirty="0">
                <a:latin typeface="Arial" panose="020B0604020202020204" pitchFamily="34" charset="0"/>
                <a:cs typeface="Arial" panose="020B0604020202020204" pitchFamily="34" charset="0"/>
              </a:rPr>
              <a:t> </a:t>
            </a:r>
            <a:r>
              <a:rPr lang="es-MX" sz="1400" b="1" dirty="0">
                <a:latin typeface="Arial" panose="020B0604020202020204" pitchFamily="34" charset="0"/>
                <a:cs typeface="Arial" panose="020B0604020202020204" pitchFamily="34" charset="0"/>
              </a:rPr>
              <a:t>ART. 26 PASOS PARA  DESAHOGAR PRL:</a:t>
            </a:r>
          </a:p>
          <a:p>
            <a:pPr lvl="1" algn="just"/>
            <a:r>
              <a:rPr lang="es-MX" sz="1400" dirty="0">
                <a:latin typeface="Arial" panose="020B0604020202020204" pitchFamily="34" charset="0"/>
                <a:cs typeface="Arial" panose="020B0604020202020204" pitchFamily="34" charset="0"/>
              </a:rPr>
              <a:t>1.- </a:t>
            </a:r>
            <a:r>
              <a:rPr lang="es-MX" sz="1400" b="1" dirty="0">
                <a:latin typeface="Arial" panose="020B0604020202020204" pitchFamily="34" charset="0"/>
                <a:cs typeface="Arial" panose="020B0604020202020204" pitchFamily="34" charset="0"/>
              </a:rPr>
              <a:t>Levantamiento del acta administrativa</a:t>
            </a:r>
            <a:r>
              <a:rPr lang="es-MX" sz="1400" dirty="0">
                <a:latin typeface="Arial" panose="020B0604020202020204" pitchFamily="34" charset="0"/>
                <a:cs typeface="Arial" panose="020B0604020202020204" pitchFamily="34" charset="0"/>
              </a:rPr>
              <a:t>: el superior jerárquico o servidor publico mediante oficio facultativo, levantara acta administrativa donde asentara circunstancias de tiempo, modo y lugar de los hechos irregulares, firmada por quien la levanta y dos testigos de asistencia.</a:t>
            </a:r>
          </a:p>
          <a:p>
            <a:pPr lvl="1" algn="just"/>
            <a:r>
              <a:rPr lang="es-MX" sz="1400" dirty="0">
                <a:latin typeface="Arial" panose="020B0604020202020204" pitchFamily="34" charset="0"/>
                <a:cs typeface="Arial" panose="020B0604020202020204" pitchFamily="34" charset="0"/>
              </a:rPr>
              <a:t>2.-</a:t>
            </a:r>
            <a:r>
              <a:rPr lang="es-MX" sz="1400" b="1" dirty="0">
                <a:latin typeface="Arial" panose="020B0604020202020204" pitchFamily="34" charset="0"/>
                <a:cs typeface="Arial" panose="020B0604020202020204" pitchFamily="34" charset="0"/>
              </a:rPr>
              <a:t>Remision del acta </a:t>
            </a:r>
            <a:r>
              <a:rPr lang="es-MX" sz="1400" dirty="0">
                <a:latin typeface="Arial" panose="020B0604020202020204" pitchFamily="34" charset="0"/>
                <a:cs typeface="Arial" panose="020B0604020202020204" pitchFamily="34" charset="0"/>
              </a:rPr>
              <a:t>al órgano de control disciplinario:  el acta, los medios de prueba el oficio facultativo.</a:t>
            </a:r>
          </a:p>
          <a:p>
            <a:pPr lvl="1" algn="just"/>
            <a:r>
              <a:rPr lang="es-MX" sz="1400" dirty="0">
                <a:latin typeface="Arial" panose="020B0604020202020204" pitchFamily="34" charset="0"/>
                <a:cs typeface="Arial" panose="020B0604020202020204" pitchFamily="34" charset="0"/>
              </a:rPr>
              <a:t>3.-</a:t>
            </a:r>
            <a:r>
              <a:rPr lang="es-MX" sz="1400" b="1" dirty="0">
                <a:latin typeface="Arial" panose="020B0604020202020204" pitchFamily="34" charset="0"/>
                <a:cs typeface="Arial" panose="020B0604020202020204" pitchFamily="34" charset="0"/>
              </a:rPr>
              <a:t>Revision de documentación</a:t>
            </a:r>
            <a:r>
              <a:rPr lang="es-MX" sz="1400" dirty="0">
                <a:latin typeface="Arial" panose="020B0604020202020204" pitchFamily="34" charset="0"/>
                <a:cs typeface="Arial" panose="020B0604020202020204" pitchFamily="34" charset="0"/>
              </a:rPr>
              <a:t>: formalidad</a:t>
            </a:r>
          </a:p>
          <a:p>
            <a:pPr lvl="2" algn="just"/>
            <a:r>
              <a:rPr lang="es-MX" sz="1400" dirty="0">
                <a:latin typeface="Arial" panose="020B0604020202020204" pitchFamily="34" charset="0"/>
                <a:cs typeface="Arial" panose="020B0604020202020204" pitchFamily="34" charset="0"/>
              </a:rPr>
              <a:t>a) Acta firmada por quien la levanto y dos testigos de asistencia</a:t>
            </a:r>
          </a:p>
          <a:p>
            <a:pPr lvl="2" algn="just"/>
            <a:r>
              <a:rPr lang="es-MX" sz="1400" dirty="0">
                <a:latin typeface="Arial" panose="020B0604020202020204" pitchFamily="34" charset="0"/>
                <a:cs typeface="Arial" panose="020B0604020202020204" pitchFamily="34" charset="0"/>
              </a:rPr>
              <a:t>B )Que la fecha de levantamiento y remisión sea acorde al art. 106 bis (</a:t>
            </a:r>
            <a:r>
              <a:rPr lang="es-MX" sz="1100" dirty="0">
                <a:latin typeface="Arial" panose="020B0604020202020204" pitchFamily="34" charset="0"/>
                <a:cs typeface="Arial" panose="020B0604020202020204" pitchFamily="34" charset="0"/>
              </a:rPr>
              <a:t>prescribe a los 30 días</a:t>
            </a:r>
            <a:r>
              <a:rPr lang="es-MX" sz="1400" dirty="0">
                <a:latin typeface="Arial" panose="020B0604020202020204" pitchFamily="34" charset="0"/>
                <a:cs typeface="Arial" panose="020B0604020202020204" pitchFamily="34" charset="0"/>
              </a:rPr>
              <a:t>)</a:t>
            </a:r>
          </a:p>
          <a:p>
            <a:pPr lvl="2" algn="just"/>
            <a:r>
              <a:rPr lang="es-MX" sz="1400" dirty="0">
                <a:latin typeface="Arial" panose="020B0604020202020204" pitchFamily="34" charset="0"/>
                <a:cs typeface="Arial" panose="020B0604020202020204" pitchFamily="34" charset="0"/>
              </a:rPr>
              <a:t>c) El oficio facultativo sea elaborado con fecha antes del levantamiento del acta.</a:t>
            </a:r>
          </a:p>
          <a:p>
            <a:pPr lvl="2" algn="just"/>
            <a:r>
              <a:rPr lang="es-MX" sz="1400" dirty="0">
                <a:latin typeface="Arial" panose="020B0604020202020204" pitchFamily="34" charset="0"/>
                <a:cs typeface="Arial" panose="020B0604020202020204" pitchFamily="34" charset="0"/>
              </a:rPr>
              <a:t>d) Documentales publicas, sean remitidas en original o copia fotostática certificada. </a:t>
            </a:r>
          </a:p>
          <a:p>
            <a:pPr lvl="1" algn="just"/>
            <a:r>
              <a:rPr lang="es-MX" sz="1400" dirty="0">
                <a:latin typeface="Arial" panose="020B0604020202020204" pitchFamily="34" charset="0"/>
                <a:cs typeface="Arial" panose="020B0604020202020204" pitchFamily="34" charset="0"/>
              </a:rPr>
              <a:t>4.- Acuerdo de </a:t>
            </a:r>
            <a:r>
              <a:rPr lang="es-MX" sz="1400" b="1" dirty="0">
                <a:latin typeface="Arial" panose="020B0604020202020204" pitchFamily="34" charset="0"/>
                <a:cs typeface="Arial" panose="020B0604020202020204" pitchFamily="34" charset="0"/>
              </a:rPr>
              <a:t>avocamiento </a:t>
            </a:r>
            <a:r>
              <a:rPr lang="es-MX" sz="1400" dirty="0">
                <a:latin typeface="Arial" panose="020B0604020202020204" pitchFamily="34" charset="0"/>
                <a:cs typeface="Arial" panose="020B0604020202020204" pitchFamily="34" charset="0"/>
              </a:rPr>
              <a:t>y señalamiento de audiencia</a:t>
            </a:r>
          </a:p>
          <a:p>
            <a:pPr lvl="1" algn="just"/>
            <a:r>
              <a:rPr lang="es-MX" sz="1400" dirty="0">
                <a:latin typeface="Arial" panose="020B0604020202020204" pitchFamily="34" charset="0"/>
                <a:cs typeface="Arial" panose="020B0604020202020204" pitchFamily="34" charset="0"/>
              </a:rPr>
              <a:t>5.-</a:t>
            </a:r>
            <a:r>
              <a:rPr lang="es-MX" sz="1400" b="1" dirty="0">
                <a:latin typeface="Arial" panose="020B0604020202020204" pitchFamily="34" charset="0"/>
                <a:cs typeface="Arial" panose="020B0604020202020204" pitchFamily="34" charset="0"/>
              </a:rPr>
              <a:t>Notificacion</a:t>
            </a:r>
            <a:r>
              <a:rPr lang="es-MX" sz="1400" dirty="0">
                <a:latin typeface="Arial" panose="020B0604020202020204" pitchFamily="34" charset="0"/>
                <a:cs typeface="Arial" panose="020B0604020202020204" pitchFamily="34" charset="0"/>
              </a:rPr>
              <a:t> del acuerdo de avocamiento</a:t>
            </a:r>
          </a:p>
          <a:p>
            <a:pPr lvl="1" algn="just"/>
            <a:r>
              <a:rPr lang="es-MX" sz="1400" dirty="0">
                <a:latin typeface="Arial" panose="020B0604020202020204" pitchFamily="34" charset="0"/>
                <a:cs typeface="Arial" panose="020B0604020202020204" pitchFamily="34" charset="0"/>
              </a:rPr>
              <a:t>6.-</a:t>
            </a:r>
            <a:r>
              <a:rPr lang="es-MX" sz="1400" b="1" dirty="0">
                <a:latin typeface="Arial" panose="020B0604020202020204" pitchFamily="34" charset="0"/>
                <a:cs typeface="Arial" panose="020B0604020202020204" pitchFamily="34" charset="0"/>
              </a:rPr>
              <a:t>Desahogo de la audiencia</a:t>
            </a:r>
            <a:r>
              <a:rPr lang="es-MX" sz="1400" dirty="0">
                <a:latin typeface="Arial" panose="020B0604020202020204" pitchFamily="34" charset="0"/>
                <a:cs typeface="Arial" panose="020B0604020202020204" pitchFamily="34" charset="0"/>
              </a:rPr>
              <a:t>.</a:t>
            </a:r>
          </a:p>
          <a:p>
            <a:pPr lvl="2" algn="just">
              <a:buFontTx/>
              <a:buChar char="-"/>
            </a:pPr>
            <a:r>
              <a:rPr lang="es-MX" sz="1400" dirty="0">
                <a:latin typeface="Arial" panose="020B0604020202020204" pitchFamily="34" charset="0"/>
                <a:cs typeface="Arial" panose="020B0604020202020204" pitchFamily="34" charset="0"/>
              </a:rPr>
              <a:t>Uso de la voz a los firmantes de las actas</a:t>
            </a:r>
          </a:p>
          <a:p>
            <a:pPr lvl="2" algn="just">
              <a:buFontTx/>
              <a:buChar char="-"/>
            </a:pPr>
            <a:r>
              <a:rPr lang="es-MX" sz="1400" dirty="0">
                <a:latin typeface="Arial" panose="020B0604020202020204" pitchFamily="34" charset="0"/>
                <a:cs typeface="Arial" panose="020B0604020202020204" pitchFamily="34" charset="0"/>
              </a:rPr>
              <a:t>El servidor publico  rendirá su declaración verbal o escrito</a:t>
            </a:r>
          </a:p>
          <a:p>
            <a:pPr lvl="2" algn="just">
              <a:buFontTx/>
              <a:buChar char="-"/>
            </a:pPr>
            <a:r>
              <a:rPr lang="es-MX" sz="1400" dirty="0">
                <a:latin typeface="Arial" panose="020B0604020202020204" pitchFamily="34" charset="0"/>
                <a:cs typeface="Arial" panose="020B0604020202020204" pitchFamily="34" charset="0"/>
              </a:rPr>
              <a:t>Rendirá su declaración, dos testigos de cargo y de descargo</a:t>
            </a:r>
          </a:p>
          <a:p>
            <a:pPr lvl="2" algn="just">
              <a:buFontTx/>
              <a:buChar char="-"/>
            </a:pPr>
            <a:r>
              <a:rPr lang="es-MX" sz="1400" dirty="0">
                <a:latin typeface="Arial" panose="020B0604020202020204" pitchFamily="34" charset="0"/>
                <a:cs typeface="Arial" panose="020B0604020202020204" pitchFamily="34" charset="0"/>
              </a:rPr>
              <a:t>Se otorga el derecho al servidor publico a repreguntar sobre el acta administrativa</a:t>
            </a:r>
          </a:p>
          <a:p>
            <a:pPr lvl="2" algn="just">
              <a:buFontTx/>
              <a:buChar char="-"/>
            </a:pPr>
            <a:r>
              <a:rPr lang="es-MX" sz="1400" dirty="0">
                <a:latin typeface="Arial" panose="020B0604020202020204" pitchFamily="34" charset="0"/>
                <a:cs typeface="Arial" panose="020B0604020202020204" pitchFamily="34" charset="0"/>
              </a:rPr>
              <a:t>Ofrecerá pruebas</a:t>
            </a:r>
          </a:p>
          <a:p>
            <a:pPr lvl="2" algn="just">
              <a:buFontTx/>
              <a:buChar char="-"/>
            </a:pPr>
            <a:r>
              <a:rPr lang="es-MX" sz="1400" dirty="0">
                <a:latin typeface="Arial" panose="020B0604020202020204" pitchFamily="34" charset="0"/>
                <a:cs typeface="Arial" panose="020B0604020202020204" pitchFamily="34" charset="0"/>
              </a:rPr>
              <a:t>Previo estudio, se admitirán desahogaran las pruebas</a:t>
            </a:r>
          </a:p>
          <a:p>
            <a:pPr lvl="2" algn="just">
              <a:buFontTx/>
              <a:buChar char="-"/>
            </a:pPr>
            <a:r>
              <a:rPr lang="es-MX" sz="1400" dirty="0">
                <a:latin typeface="Arial" panose="020B0604020202020204" pitchFamily="34" charset="0"/>
                <a:cs typeface="Arial" panose="020B0604020202020204" pitchFamily="34" charset="0"/>
              </a:rPr>
              <a:t>La audiencia podrá suspenderse para el desahogo de pruebas</a:t>
            </a:r>
          </a:p>
          <a:p>
            <a:pPr lvl="1" algn="just"/>
            <a:r>
              <a:rPr lang="es-MX" sz="1400" dirty="0">
                <a:latin typeface="Arial" panose="020B0604020202020204" pitchFamily="34" charset="0"/>
                <a:cs typeface="Arial" panose="020B0604020202020204" pitchFamily="34" charset="0"/>
              </a:rPr>
              <a:t>7.- </a:t>
            </a:r>
            <a:r>
              <a:rPr lang="es-MX" sz="1400" b="1" dirty="0">
                <a:latin typeface="Arial" panose="020B0604020202020204" pitchFamily="34" charset="0"/>
                <a:cs typeface="Arial" panose="020B0604020202020204" pitchFamily="34" charset="0"/>
              </a:rPr>
              <a:t>RESOLUCION</a:t>
            </a:r>
          </a:p>
        </p:txBody>
      </p:sp>
      <p:sp>
        <p:nvSpPr>
          <p:cNvPr id="12" name="Rectángulo 11">
            <a:extLst>
              <a:ext uri="{FF2B5EF4-FFF2-40B4-BE49-F238E27FC236}">
                <a16:creationId xmlns:a16="http://schemas.microsoft.com/office/drawing/2014/main" id="{A1559232-2760-43FE-A9E4-785F7A69DF74}"/>
              </a:ext>
            </a:extLst>
          </p:cNvPr>
          <p:cNvSpPr/>
          <p:nvPr/>
        </p:nvSpPr>
        <p:spPr>
          <a:xfrm>
            <a:off x="3542743" y="850970"/>
            <a:ext cx="4987796" cy="77575"/>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12154404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to 1">
            <a:hlinkClick r:id="" action="ppaction://ole?verb=0"/>
          </p:cNvPr>
          <p:cNvGraphicFramePr>
            <a:graphicFrameLocks noChangeAspect="1"/>
          </p:cNvGraphicFramePr>
          <p:nvPr>
            <p:extLst>
              <p:ext uri="{D42A27DB-BD31-4B8C-83A1-F6EECF244321}">
                <p14:modId xmlns:p14="http://schemas.microsoft.com/office/powerpoint/2010/main" val="246376669"/>
              </p:ext>
            </p:extLst>
          </p:nvPr>
        </p:nvGraphicFramePr>
        <p:xfrm>
          <a:off x="0" y="92075"/>
          <a:ext cx="9160641" cy="6256173"/>
        </p:xfrm>
        <a:graphic>
          <a:graphicData uri="http://schemas.openxmlformats.org/presentationml/2006/ole">
            <mc:AlternateContent xmlns:mc="http://schemas.openxmlformats.org/markup-compatibility/2006">
              <mc:Choice xmlns:v="urn:schemas-microsoft-com:vml" Requires="v">
                <p:oleObj spid="_x0000_s1028" name="Presentación" r:id="rId3" imgW="4599260" imgH="2586398" progId="PowerPoint.Show.12">
                  <p:embed/>
                </p:oleObj>
              </mc:Choice>
              <mc:Fallback>
                <p:oleObj name="Presentación" r:id="rId3" imgW="4599260" imgH="2586398" progId="PowerPoint.Show.12">
                  <p:embed/>
                  <p:pic>
                    <p:nvPicPr>
                      <p:cNvPr id="0" name=""/>
                      <p:cNvPicPr/>
                      <p:nvPr/>
                    </p:nvPicPr>
                    <p:blipFill>
                      <a:blip r:embed="rId4"/>
                      <a:stretch>
                        <a:fillRect/>
                      </a:stretch>
                    </p:blipFill>
                    <p:spPr>
                      <a:xfrm>
                        <a:off x="0" y="92075"/>
                        <a:ext cx="9160641" cy="6256173"/>
                      </a:xfrm>
                      <a:prstGeom prst="rect">
                        <a:avLst/>
                      </a:prstGeom>
                    </p:spPr>
                  </p:pic>
                </p:oleObj>
              </mc:Fallback>
            </mc:AlternateContent>
          </a:graphicData>
        </a:graphic>
      </p:graphicFrame>
    </p:spTree>
    <p:extLst>
      <p:ext uri="{BB962C8B-B14F-4D97-AF65-F5344CB8AC3E}">
        <p14:creationId xmlns:p14="http://schemas.microsoft.com/office/powerpoint/2010/main" val="41560262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2460625" y="404813"/>
            <a:ext cx="6683375" cy="960437"/>
          </a:xfrm>
        </p:spPr>
        <p:txBody>
          <a:bodyPr>
            <a:normAutofit fontScale="90000"/>
          </a:bodyPr>
          <a:lstStyle/>
          <a:p>
            <a:pPr algn="ctr"/>
            <a:r>
              <a:rPr lang="es-MX"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PRESCRIPCIONES</a:t>
            </a:r>
            <a:br>
              <a:rPr lang="es-MX"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endParaRPr lang="es-MX"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nvGrpSpPr>
          <p:cNvPr id="5" name="Grupo 4">
            <a:extLst>
              <a:ext uri="{FF2B5EF4-FFF2-40B4-BE49-F238E27FC236}">
                <a16:creationId xmlns:a16="http://schemas.microsoft.com/office/drawing/2014/main" id="{2835C9EC-BA0E-45F0-9F3D-A334523BD814}"/>
              </a:ext>
            </a:extLst>
          </p:cNvPr>
          <p:cNvGrpSpPr/>
          <p:nvPr/>
        </p:nvGrpSpPr>
        <p:grpSpPr>
          <a:xfrm>
            <a:off x="0" y="6313130"/>
            <a:ext cx="9144000" cy="569043"/>
            <a:chOff x="0" y="6313130"/>
            <a:chExt cx="9144000" cy="569043"/>
          </a:xfrm>
        </p:grpSpPr>
        <p:pic>
          <p:nvPicPr>
            <p:cNvPr id="6" name="Imagen 5" descr="C:\Users\dalvarez\Pictures\logo sej 2016.jpg">
              <a:extLst>
                <a:ext uri="{FF2B5EF4-FFF2-40B4-BE49-F238E27FC236}">
                  <a16:creationId xmlns:a16="http://schemas.microsoft.com/office/drawing/2014/main" id="{413A04CB-0B8C-4002-8E37-6E118518198E}"/>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46217" y="6418918"/>
              <a:ext cx="786567" cy="403187"/>
            </a:xfrm>
            <a:prstGeom prst="rect">
              <a:avLst/>
            </a:prstGeom>
            <a:noFill/>
            <a:ln>
              <a:noFill/>
            </a:ln>
          </p:spPr>
        </p:pic>
        <p:sp>
          <p:nvSpPr>
            <p:cNvPr id="7" name="CuadroTexto 6">
              <a:extLst>
                <a:ext uri="{FF2B5EF4-FFF2-40B4-BE49-F238E27FC236}">
                  <a16:creationId xmlns:a16="http://schemas.microsoft.com/office/drawing/2014/main" id="{5106D38B-FE37-428F-A922-821DDCA6A493}"/>
                </a:ext>
              </a:extLst>
            </p:cNvPr>
            <p:cNvSpPr txBox="1"/>
            <p:nvPr/>
          </p:nvSpPr>
          <p:spPr>
            <a:xfrm>
              <a:off x="3954262" y="6374342"/>
              <a:ext cx="5175670" cy="507831"/>
            </a:xfrm>
            <a:prstGeom prst="rect">
              <a:avLst/>
            </a:prstGeom>
            <a:noFill/>
          </p:spPr>
          <p:txBody>
            <a:bodyPr wrap="square" rtlCol="0">
              <a:spAutoFit/>
            </a:bodyPr>
            <a:lstStyle/>
            <a:p>
              <a:pPr algn="r"/>
              <a:r>
                <a:rPr lang="es-MX" sz="900" b="1" dirty="0">
                  <a:latin typeface="Arial" panose="020B0604020202020204" pitchFamily="34" charset="0"/>
                  <a:cs typeface="Arial" panose="020B0604020202020204" pitchFamily="34" charset="0"/>
                </a:rPr>
                <a:t>DIRECCION GENERAL DE EDUCACION PRIMARIA </a:t>
              </a:r>
            </a:p>
            <a:p>
              <a:pPr algn="r"/>
              <a:r>
                <a:rPr lang="es-MX" sz="900" b="1" dirty="0">
                  <a:latin typeface="Arial" panose="020B0604020202020204" pitchFamily="34" charset="0"/>
                  <a:cs typeface="Arial" panose="020B0604020202020204" pitchFamily="34" charset="0"/>
                </a:rPr>
                <a:t>DIRECCION DE GESTION Y OPERACIÓN </a:t>
              </a:r>
            </a:p>
            <a:p>
              <a:pPr algn="r"/>
              <a:r>
                <a:rPr lang="es-MX" sz="900" b="1" dirty="0">
                  <a:latin typeface="Arial" panose="020B0604020202020204" pitchFamily="34" charset="0"/>
                  <a:cs typeface="Arial" panose="020B0604020202020204" pitchFamily="34" charset="0"/>
                </a:rPr>
                <a:t>PROBLEMÁTICA ESCOLAR</a:t>
              </a:r>
            </a:p>
          </p:txBody>
        </p:sp>
        <p:sp>
          <p:nvSpPr>
            <p:cNvPr id="8" name="Rectángulo 7">
              <a:extLst>
                <a:ext uri="{FF2B5EF4-FFF2-40B4-BE49-F238E27FC236}">
                  <a16:creationId xmlns:a16="http://schemas.microsoft.com/office/drawing/2014/main" id="{933E3E31-BD93-4406-93AE-1443D6E14CAC}"/>
                </a:ext>
              </a:extLst>
            </p:cNvPr>
            <p:cNvSpPr/>
            <p:nvPr/>
          </p:nvSpPr>
          <p:spPr>
            <a:xfrm flipV="1">
              <a:off x="0" y="6313130"/>
              <a:ext cx="9144000" cy="1057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grpSp>
      <p:sp>
        <p:nvSpPr>
          <p:cNvPr id="9" name="Rectángulo 8">
            <a:extLst>
              <a:ext uri="{FF2B5EF4-FFF2-40B4-BE49-F238E27FC236}">
                <a16:creationId xmlns:a16="http://schemas.microsoft.com/office/drawing/2014/main" id="{6AE429C5-A5A0-4338-9E15-93FFCD86A472}"/>
              </a:ext>
            </a:extLst>
          </p:cNvPr>
          <p:cNvSpPr/>
          <p:nvPr/>
        </p:nvSpPr>
        <p:spPr>
          <a:xfrm>
            <a:off x="3048000" y="1365250"/>
            <a:ext cx="5617029" cy="4708981"/>
          </a:xfrm>
          <a:prstGeom prst="rect">
            <a:avLst/>
          </a:prstGeom>
        </p:spPr>
        <p:txBody>
          <a:bodyPr wrap="square">
            <a:spAutoFit/>
          </a:bodyPr>
          <a:lstStyle/>
          <a:p>
            <a:pPr algn="just"/>
            <a:r>
              <a:rPr lang="es-MX" sz="2000" b="1" dirty="0">
                <a:latin typeface="Arial" panose="020B0604020202020204" pitchFamily="34" charset="0"/>
                <a:cs typeface="Arial" panose="020B0604020202020204" pitchFamily="34" charset="0"/>
              </a:rPr>
              <a:t>ART. 106 </a:t>
            </a:r>
            <a:r>
              <a:rPr lang="es-MX" sz="2000" dirty="0">
                <a:latin typeface="Arial" panose="020B0604020202020204" pitchFamily="34" charset="0"/>
                <a:cs typeface="Arial" panose="020B0604020202020204" pitchFamily="34" charset="0"/>
              </a:rPr>
              <a:t>LEY PARA LOS SEVIDORES PUBLICOS DEL ESTADO DE JALISCO Y SUS MUNICIPIOS</a:t>
            </a:r>
          </a:p>
          <a:p>
            <a:pPr algn="just"/>
            <a:endParaRPr lang="es-MX" sz="2000" dirty="0">
              <a:latin typeface="Arial" panose="020B0604020202020204" pitchFamily="34" charset="0"/>
              <a:cs typeface="Arial" panose="020B0604020202020204" pitchFamily="34" charset="0"/>
            </a:endParaRPr>
          </a:p>
          <a:p>
            <a:pPr algn="just"/>
            <a:r>
              <a:rPr lang="es-MX" sz="2000" dirty="0">
                <a:latin typeface="Arial" panose="020B0604020202020204" pitchFamily="34" charset="0"/>
                <a:cs typeface="Arial" panose="020B0604020202020204" pitchFamily="34" charset="0"/>
              </a:rPr>
              <a:t>Prescriben en 30 días naturales:</a:t>
            </a:r>
          </a:p>
          <a:p>
            <a:pPr lvl="1" indent="-282575" algn="just"/>
            <a:r>
              <a:rPr lang="es-MX" sz="2000" dirty="0">
                <a:latin typeface="Arial" panose="020B0604020202020204" pitchFamily="34" charset="0"/>
                <a:cs typeface="Arial" panose="020B0604020202020204" pitchFamily="34" charset="0"/>
              </a:rPr>
              <a:t>I.- Las acciones de la autoridad para pedir nulidad de nombramiento, por no tener la capacidad o aptitud que para el cargo se requiera</a:t>
            </a:r>
          </a:p>
          <a:p>
            <a:pPr lvl="1" indent="-282575" algn="just"/>
            <a:r>
              <a:rPr lang="es-MX" sz="2000" dirty="0">
                <a:latin typeface="Arial" panose="020B0604020202020204" pitchFamily="34" charset="0"/>
                <a:cs typeface="Arial" panose="020B0604020202020204" pitchFamily="34" charset="0"/>
              </a:rPr>
              <a:t>II.- El derecho de los servidores públicos para volver a ocupar el puesto que hubiera dejado por accidente no profesional o causas ajenas al servicio, por enfermedad, </a:t>
            </a:r>
          </a:p>
          <a:p>
            <a:pPr lvl="1" indent="-282575" algn="just"/>
            <a:r>
              <a:rPr lang="es-MX" sz="2000" dirty="0">
                <a:latin typeface="Arial" panose="020B0604020202020204" pitchFamily="34" charset="0"/>
                <a:cs typeface="Arial" panose="020B0604020202020204" pitchFamily="34" charset="0"/>
              </a:rPr>
              <a:t>IV.- Las acciones para amonestar a un servidor publico.</a:t>
            </a:r>
          </a:p>
        </p:txBody>
      </p:sp>
      <p:sp>
        <p:nvSpPr>
          <p:cNvPr id="10" name="Rectángulo 9">
            <a:extLst>
              <a:ext uri="{FF2B5EF4-FFF2-40B4-BE49-F238E27FC236}">
                <a16:creationId xmlns:a16="http://schemas.microsoft.com/office/drawing/2014/main" id="{3C022E6E-1162-4E28-8F7C-BC5F788EEA44}"/>
              </a:ext>
            </a:extLst>
          </p:cNvPr>
          <p:cNvSpPr/>
          <p:nvPr/>
        </p:nvSpPr>
        <p:spPr>
          <a:xfrm>
            <a:off x="3308414" y="863206"/>
            <a:ext cx="4987796" cy="77575"/>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40387895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upo 3">
            <a:extLst>
              <a:ext uri="{FF2B5EF4-FFF2-40B4-BE49-F238E27FC236}">
                <a16:creationId xmlns:a16="http://schemas.microsoft.com/office/drawing/2014/main" id="{ADB25AB9-C167-436D-BFFD-4DA4C7BB27AD}"/>
              </a:ext>
            </a:extLst>
          </p:cNvPr>
          <p:cNvGrpSpPr/>
          <p:nvPr/>
        </p:nvGrpSpPr>
        <p:grpSpPr>
          <a:xfrm>
            <a:off x="0" y="6313130"/>
            <a:ext cx="9144000" cy="569043"/>
            <a:chOff x="0" y="6313130"/>
            <a:chExt cx="9144000" cy="569043"/>
          </a:xfrm>
        </p:grpSpPr>
        <p:pic>
          <p:nvPicPr>
            <p:cNvPr id="5" name="Imagen 4" descr="C:\Users\dalvarez\Pictures\logo sej 2016.jpg">
              <a:extLst>
                <a:ext uri="{FF2B5EF4-FFF2-40B4-BE49-F238E27FC236}">
                  <a16:creationId xmlns:a16="http://schemas.microsoft.com/office/drawing/2014/main" id="{B79E5665-1EBC-4770-B220-128432502F7D}"/>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46217" y="6418918"/>
              <a:ext cx="786567" cy="403187"/>
            </a:xfrm>
            <a:prstGeom prst="rect">
              <a:avLst/>
            </a:prstGeom>
            <a:noFill/>
            <a:ln>
              <a:noFill/>
            </a:ln>
          </p:spPr>
        </p:pic>
        <p:sp>
          <p:nvSpPr>
            <p:cNvPr id="7" name="CuadroTexto 6">
              <a:extLst>
                <a:ext uri="{FF2B5EF4-FFF2-40B4-BE49-F238E27FC236}">
                  <a16:creationId xmlns:a16="http://schemas.microsoft.com/office/drawing/2014/main" id="{52B041E3-E9B8-4E56-9366-861A9790DCED}"/>
                </a:ext>
              </a:extLst>
            </p:cNvPr>
            <p:cNvSpPr txBox="1"/>
            <p:nvPr/>
          </p:nvSpPr>
          <p:spPr>
            <a:xfrm>
              <a:off x="3954262" y="6374342"/>
              <a:ext cx="5175670" cy="507831"/>
            </a:xfrm>
            <a:prstGeom prst="rect">
              <a:avLst/>
            </a:prstGeom>
            <a:noFill/>
          </p:spPr>
          <p:txBody>
            <a:bodyPr wrap="square" rtlCol="0">
              <a:spAutoFit/>
            </a:bodyPr>
            <a:lstStyle/>
            <a:p>
              <a:pPr algn="r"/>
              <a:r>
                <a:rPr lang="es-MX" sz="900" b="1" dirty="0">
                  <a:latin typeface="Arial" panose="020B0604020202020204" pitchFamily="34" charset="0"/>
                  <a:cs typeface="Arial" panose="020B0604020202020204" pitchFamily="34" charset="0"/>
                </a:rPr>
                <a:t>DIRECCION GENERAL DE EDUCACION PRIMARIA </a:t>
              </a:r>
            </a:p>
            <a:p>
              <a:pPr algn="r"/>
              <a:r>
                <a:rPr lang="es-MX" sz="900" b="1" dirty="0">
                  <a:latin typeface="Arial" panose="020B0604020202020204" pitchFamily="34" charset="0"/>
                  <a:cs typeface="Arial" panose="020B0604020202020204" pitchFamily="34" charset="0"/>
                </a:rPr>
                <a:t>DIRECCION DE GESTION Y OPERACIÓN </a:t>
              </a:r>
            </a:p>
            <a:p>
              <a:pPr algn="r"/>
              <a:r>
                <a:rPr lang="es-MX" sz="900" b="1" dirty="0">
                  <a:latin typeface="Arial" panose="020B0604020202020204" pitchFamily="34" charset="0"/>
                  <a:cs typeface="Arial" panose="020B0604020202020204" pitchFamily="34" charset="0"/>
                </a:rPr>
                <a:t>PROBLEMÁTICA ESCOLAR</a:t>
              </a:r>
            </a:p>
          </p:txBody>
        </p:sp>
        <p:sp>
          <p:nvSpPr>
            <p:cNvPr id="8" name="Rectángulo 7">
              <a:extLst>
                <a:ext uri="{FF2B5EF4-FFF2-40B4-BE49-F238E27FC236}">
                  <a16:creationId xmlns:a16="http://schemas.microsoft.com/office/drawing/2014/main" id="{1A9041BF-F06F-460F-A44F-39EB59A7887D}"/>
                </a:ext>
              </a:extLst>
            </p:cNvPr>
            <p:cNvSpPr/>
            <p:nvPr/>
          </p:nvSpPr>
          <p:spPr>
            <a:xfrm flipV="1">
              <a:off x="0" y="6313130"/>
              <a:ext cx="9144000" cy="1057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grpSp>
      <p:sp>
        <p:nvSpPr>
          <p:cNvPr id="2" name="Rectángulo 1">
            <a:extLst>
              <a:ext uri="{FF2B5EF4-FFF2-40B4-BE49-F238E27FC236}">
                <a16:creationId xmlns:a16="http://schemas.microsoft.com/office/drawing/2014/main" id="{90ACBC0A-D6DF-495D-BB88-4B156771C8FF}"/>
              </a:ext>
            </a:extLst>
          </p:cNvPr>
          <p:cNvSpPr/>
          <p:nvPr/>
        </p:nvSpPr>
        <p:spPr>
          <a:xfrm>
            <a:off x="0" y="377084"/>
            <a:ext cx="5613814" cy="1077218"/>
          </a:xfrm>
          <a:prstGeom prst="rect">
            <a:avLst/>
          </a:prstGeom>
        </p:spPr>
        <p:txBody>
          <a:bodyPr wrap="square">
            <a:spAutoFit/>
          </a:bodyPr>
          <a:lstStyle/>
          <a:p>
            <a:pPr algn="ctr"/>
            <a:r>
              <a:rPr lang="es-MX" sz="3200" b="1" spc="-50" dirty="0">
                <a:solidFill>
                  <a:srgbClr val="C0000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LEY DE EDUCACION DEL ESTADO DE JALISCO</a:t>
            </a:r>
          </a:p>
        </p:txBody>
      </p:sp>
      <p:sp>
        <p:nvSpPr>
          <p:cNvPr id="9" name="Rectángulo 8">
            <a:extLst>
              <a:ext uri="{FF2B5EF4-FFF2-40B4-BE49-F238E27FC236}">
                <a16:creationId xmlns:a16="http://schemas.microsoft.com/office/drawing/2014/main" id="{796766D0-FC57-425E-BCBB-AD1ADC082A1B}"/>
              </a:ext>
            </a:extLst>
          </p:cNvPr>
          <p:cNvSpPr/>
          <p:nvPr/>
        </p:nvSpPr>
        <p:spPr>
          <a:xfrm>
            <a:off x="1350095" y="1694990"/>
            <a:ext cx="7385540" cy="4247317"/>
          </a:xfrm>
          <a:prstGeom prst="rect">
            <a:avLst/>
          </a:prstGeom>
        </p:spPr>
        <p:txBody>
          <a:bodyPr wrap="square">
            <a:spAutoFit/>
          </a:bodyPr>
          <a:lstStyle/>
          <a:p>
            <a:pPr algn="just"/>
            <a:r>
              <a:rPr lang="es-MX" b="1" dirty="0">
                <a:latin typeface="Arial" panose="020B0604020202020204" pitchFamily="34" charset="0"/>
                <a:cs typeface="Arial" panose="020B0604020202020204" pitchFamily="34" charset="0"/>
              </a:rPr>
              <a:t>ARTÍCULO 255.- </a:t>
            </a:r>
            <a:r>
              <a:rPr lang="es-MX" dirty="0">
                <a:latin typeface="Arial" panose="020B0604020202020204" pitchFamily="34" charset="0"/>
                <a:cs typeface="Arial" panose="020B0604020202020204" pitchFamily="34" charset="0"/>
              </a:rPr>
              <a:t>Cuando la Autoridad Educativa o el Organismo Descentralizado considere que existen causas justificadas que ameriten la imposición de sanciones, lo hará del conocimiento del probable infractor para que, dentro de un plazo de diez días hábiles, manifieste lo que a su derecho convenga y proporcione los documentos y demás elementos de prueba que considere pertinentes. </a:t>
            </a:r>
            <a:br>
              <a:rPr lang="es-MX" dirty="0">
                <a:latin typeface="Arial" panose="020B0604020202020204" pitchFamily="34" charset="0"/>
                <a:cs typeface="Arial" panose="020B0604020202020204" pitchFamily="34" charset="0"/>
              </a:rPr>
            </a:br>
            <a:r>
              <a:rPr lang="es-MX" dirty="0">
                <a:latin typeface="Arial" panose="020B0604020202020204" pitchFamily="34" charset="0"/>
                <a:cs typeface="Arial" panose="020B0604020202020204" pitchFamily="34" charset="0"/>
              </a:rPr>
              <a:t> </a:t>
            </a:r>
            <a:br>
              <a:rPr lang="es-MX" dirty="0">
                <a:latin typeface="Arial" panose="020B0604020202020204" pitchFamily="34" charset="0"/>
                <a:cs typeface="Arial" panose="020B0604020202020204" pitchFamily="34" charset="0"/>
              </a:rPr>
            </a:br>
            <a:r>
              <a:rPr lang="es-MX" dirty="0">
                <a:latin typeface="Arial" panose="020B0604020202020204" pitchFamily="34" charset="0"/>
                <a:cs typeface="Arial" panose="020B0604020202020204" pitchFamily="34" charset="0"/>
              </a:rPr>
              <a:t>La Autoridad Educativa o el Organismo Descentralizado dictarán según corresponda, la resolución en un plazo máximo de diez días hábiles con base en los datos aportados por el probable infractor y demás constancias que obren en el expediente respectivo. </a:t>
            </a:r>
            <a:br>
              <a:rPr lang="es-MX" dirty="0">
                <a:latin typeface="Arial" panose="020B0604020202020204" pitchFamily="34" charset="0"/>
                <a:cs typeface="Arial" panose="020B0604020202020204" pitchFamily="34" charset="0"/>
              </a:rPr>
            </a:br>
            <a:r>
              <a:rPr lang="es-MX" dirty="0">
                <a:latin typeface="Arial" panose="020B0604020202020204" pitchFamily="34" charset="0"/>
                <a:cs typeface="Arial" panose="020B0604020202020204" pitchFamily="34" charset="0"/>
              </a:rPr>
              <a:t> </a:t>
            </a:r>
            <a:br>
              <a:rPr lang="es-MX" dirty="0">
                <a:latin typeface="Arial" panose="020B0604020202020204" pitchFamily="34" charset="0"/>
                <a:cs typeface="Arial" panose="020B0604020202020204" pitchFamily="34" charset="0"/>
              </a:rPr>
            </a:br>
            <a:r>
              <a:rPr lang="es-MX" dirty="0">
                <a:latin typeface="Arial" panose="020B0604020202020204" pitchFamily="34" charset="0"/>
                <a:cs typeface="Arial" panose="020B0604020202020204" pitchFamily="34" charset="0"/>
              </a:rPr>
              <a:t>La Autoridad Educativa o el Organismo Descentralizado establecerán según corresponda, las disposiciones reglamentarias que instrumentarán el procedimiento referido</a:t>
            </a:r>
            <a:endParaRPr lang="es-MX" dirty="0"/>
          </a:p>
        </p:txBody>
      </p:sp>
      <p:sp>
        <p:nvSpPr>
          <p:cNvPr id="10" name="Rectángulo 9">
            <a:extLst>
              <a:ext uri="{FF2B5EF4-FFF2-40B4-BE49-F238E27FC236}">
                <a16:creationId xmlns:a16="http://schemas.microsoft.com/office/drawing/2014/main" id="{1E9D061E-1B11-4E5A-87C6-9F0D7953F494}"/>
              </a:ext>
            </a:extLst>
          </p:cNvPr>
          <p:cNvSpPr/>
          <p:nvPr/>
        </p:nvSpPr>
        <p:spPr>
          <a:xfrm>
            <a:off x="273522" y="1454302"/>
            <a:ext cx="4987796" cy="77575"/>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11508087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DB12978E-CC69-4159-9E3B-CACB2E2DD216}"/>
              </a:ext>
            </a:extLst>
          </p:cNvPr>
          <p:cNvSpPr/>
          <p:nvPr/>
        </p:nvSpPr>
        <p:spPr>
          <a:xfrm>
            <a:off x="0" y="413865"/>
            <a:ext cx="5613814" cy="1077218"/>
          </a:xfrm>
          <a:prstGeom prst="rect">
            <a:avLst/>
          </a:prstGeom>
        </p:spPr>
        <p:txBody>
          <a:bodyPr wrap="square">
            <a:spAutoFit/>
          </a:bodyPr>
          <a:lstStyle/>
          <a:p>
            <a:pPr algn="ctr"/>
            <a:r>
              <a:rPr lang="es-MX" sz="3200" b="1" spc="-50" dirty="0">
                <a:solidFill>
                  <a:srgbClr val="C0000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LEY DE EDUCACION DEL ESTADO DE JALISCO</a:t>
            </a:r>
          </a:p>
        </p:txBody>
      </p:sp>
      <p:sp>
        <p:nvSpPr>
          <p:cNvPr id="4" name="Rectángulo 3">
            <a:extLst>
              <a:ext uri="{FF2B5EF4-FFF2-40B4-BE49-F238E27FC236}">
                <a16:creationId xmlns:a16="http://schemas.microsoft.com/office/drawing/2014/main" id="{A8B97E83-68D5-4F55-A2A3-DFEFAC8CA38F}"/>
              </a:ext>
            </a:extLst>
          </p:cNvPr>
          <p:cNvSpPr/>
          <p:nvPr/>
        </p:nvSpPr>
        <p:spPr>
          <a:xfrm>
            <a:off x="1905316" y="2134489"/>
            <a:ext cx="6732246" cy="3416320"/>
          </a:xfrm>
          <a:prstGeom prst="rect">
            <a:avLst/>
          </a:prstGeom>
        </p:spPr>
        <p:txBody>
          <a:bodyPr wrap="square">
            <a:spAutoFit/>
          </a:bodyPr>
          <a:lstStyle/>
          <a:p>
            <a:pPr algn="just"/>
            <a:r>
              <a:rPr lang="es-MX" b="1" dirty="0">
                <a:latin typeface="Arial" panose="020B0604020202020204" pitchFamily="34" charset="0"/>
                <a:cs typeface="Arial" panose="020B0604020202020204" pitchFamily="34" charset="0"/>
              </a:rPr>
              <a:t>ARTÍCULO 256</a:t>
            </a:r>
            <a:r>
              <a:rPr lang="es-MX" dirty="0">
                <a:latin typeface="Arial" panose="020B0604020202020204" pitchFamily="34" charset="0"/>
                <a:cs typeface="Arial" panose="020B0604020202020204" pitchFamily="34" charset="0"/>
              </a:rPr>
              <a:t>.- Con el propósito de asegurar la continuidad en el servicio educativo, el servidor público del Sistema Educativo, el Personal Docente, y el Personal con Funciones de Dirección o de Supervisión en la Educación Básica y Media Superior que incumpla con la asistencia a sus labores por más de tres días consecutivos o discontinuos en un periodo de treinta días naturales, sin causa justificada será separado del servicio sin responsabilidad para la Autoridad Educativa o el Organismo Descentralizado, y sin necesidad de que exista resolución previa del órgano jurisdiccional competente, aplicando para ello el procedimiento previsto en el artículo 255 de esta Ley</a:t>
            </a:r>
            <a:endParaRPr lang="es-MX" dirty="0"/>
          </a:p>
        </p:txBody>
      </p:sp>
      <p:sp>
        <p:nvSpPr>
          <p:cNvPr id="5" name="Rectángulo 4">
            <a:extLst>
              <a:ext uri="{FF2B5EF4-FFF2-40B4-BE49-F238E27FC236}">
                <a16:creationId xmlns:a16="http://schemas.microsoft.com/office/drawing/2014/main" id="{64ACB04C-7740-4C3B-8E43-2B732A8456C3}"/>
              </a:ext>
            </a:extLst>
          </p:cNvPr>
          <p:cNvSpPr/>
          <p:nvPr/>
        </p:nvSpPr>
        <p:spPr>
          <a:xfrm>
            <a:off x="329792" y="1524474"/>
            <a:ext cx="4987796" cy="77575"/>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39115356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upo 4">
            <a:extLst>
              <a:ext uri="{FF2B5EF4-FFF2-40B4-BE49-F238E27FC236}">
                <a16:creationId xmlns:a16="http://schemas.microsoft.com/office/drawing/2014/main" id="{3330B399-666C-4729-BEF9-16D077F14A73}"/>
              </a:ext>
            </a:extLst>
          </p:cNvPr>
          <p:cNvGrpSpPr/>
          <p:nvPr/>
        </p:nvGrpSpPr>
        <p:grpSpPr>
          <a:xfrm>
            <a:off x="0" y="6313130"/>
            <a:ext cx="9144000" cy="569043"/>
            <a:chOff x="0" y="6313130"/>
            <a:chExt cx="9144000" cy="569043"/>
          </a:xfrm>
        </p:grpSpPr>
        <p:pic>
          <p:nvPicPr>
            <p:cNvPr id="6" name="Imagen 5" descr="C:\Users\dalvarez\Pictures\logo sej 2016.jpg">
              <a:extLst>
                <a:ext uri="{FF2B5EF4-FFF2-40B4-BE49-F238E27FC236}">
                  <a16:creationId xmlns:a16="http://schemas.microsoft.com/office/drawing/2014/main" id="{7452A948-54FF-42AA-A96B-70ECA771BC98}"/>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46217" y="6418918"/>
              <a:ext cx="786567" cy="403187"/>
            </a:xfrm>
            <a:prstGeom prst="rect">
              <a:avLst/>
            </a:prstGeom>
            <a:noFill/>
            <a:ln>
              <a:noFill/>
            </a:ln>
          </p:spPr>
        </p:pic>
        <p:sp>
          <p:nvSpPr>
            <p:cNvPr id="7" name="CuadroTexto 6">
              <a:extLst>
                <a:ext uri="{FF2B5EF4-FFF2-40B4-BE49-F238E27FC236}">
                  <a16:creationId xmlns:a16="http://schemas.microsoft.com/office/drawing/2014/main" id="{C6C43234-432D-457A-895C-CC71DC576CFE}"/>
                </a:ext>
              </a:extLst>
            </p:cNvPr>
            <p:cNvSpPr txBox="1"/>
            <p:nvPr/>
          </p:nvSpPr>
          <p:spPr>
            <a:xfrm>
              <a:off x="3954262" y="6374342"/>
              <a:ext cx="5175670" cy="507831"/>
            </a:xfrm>
            <a:prstGeom prst="rect">
              <a:avLst/>
            </a:prstGeom>
            <a:noFill/>
          </p:spPr>
          <p:txBody>
            <a:bodyPr wrap="square" rtlCol="0">
              <a:spAutoFit/>
            </a:bodyPr>
            <a:lstStyle/>
            <a:p>
              <a:pPr algn="r"/>
              <a:r>
                <a:rPr lang="es-MX" sz="900" b="1" dirty="0">
                  <a:latin typeface="Arial" panose="020B0604020202020204" pitchFamily="34" charset="0"/>
                  <a:cs typeface="Arial" panose="020B0604020202020204" pitchFamily="34" charset="0"/>
                </a:rPr>
                <a:t>DIRECCION GENERAL DE EDUCACION PRIMARIA </a:t>
              </a:r>
            </a:p>
            <a:p>
              <a:pPr algn="r"/>
              <a:r>
                <a:rPr lang="es-MX" sz="900" b="1" dirty="0">
                  <a:latin typeface="Arial" panose="020B0604020202020204" pitchFamily="34" charset="0"/>
                  <a:cs typeface="Arial" panose="020B0604020202020204" pitchFamily="34" charset="0"/>
                </a:rPr>
                <a:t>DIRECCION DE GESTION Y OPERACIÓN </a:t>
              </a:r>
            </a:p>
            <a:p>
              <a:pPr algn="r"/>
              <a:r>
                <a:rPr lang="es-MX" sz="900" b="1" dirty="0">
                  <a:latin typeface="Arial" panose="020B0604020202020204" pitchFamily="34" charset="0"/>
                  <a:cs typeface="Arial" panose="020B0604020202020204" pitchFamily="34" charset="0"/>
                </a:rPr>
                <a:t>PROBLEMÁTICA ESCOLAR</a:t>
              </a:r>
            </a:p>
          </p:txBody>
        </p:sp>
        <p:sp>
          <p:nvSpPr>
            <p:cNvPr id="8" name="Rectángulo 7">
              <a:extLst>
                <a:ext uri="{FF2B5EF4-FFF2-40B4-BE49-F238E27FC236}">
                  <a16:creationId xmlns:a16="http://schemas.microsoft.com/office/drawing/2014/main" id="{634B5F5D-D283-4774-9C44-9D4CB6F6F9A9}"/>
                </a:ext>
              </a:extLst>
            </p:cNvPr>
            <p:cNvSpPr/>
            <p:nvPr/>
          </p:nvSpPr>
          <p:spPr>
            <a:xfrm flipV="1">
              <a:off x="0" y="6313130"/>
              <a:ext cx="9144000" cy="1057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grpSp>
      <p:sp>
        <p:nvSpPr>
          <p:cNvPr id="9" name="Rectángulo 8">
            <a:extLst>
              <a:ext uri="{FF2B5EF4-FFF2-40B4-BE49-F238E27FC236}">
                <a16:creationId xmlns:a16="http://schemas.microsoft.com/office/drawing/2014/main" id="{3D72E101-195A-4931-AC67-5A1ECF18488C}"/>
              </a:ext>
            </a:extLst>
          </p:cNvPr>
          <p:cNvSpPr/>
          <p:nvPr/>
        </p:nvSpPr>
        <p:spPr>
          <a:xfrm>
            <a:off x="359077" y="439083"/>
            <a:ext cx="6183020" cy="1323439"/>
          </a:xfrm>
          <a:prstGeom prst="rect">
            <a:avLst/>
          </a:prstGeom>
        </p:spPr>
        <p:txBody>
          <a:bodyPr wrap="square">
            <a:spAutoFit/>
          </a:bodyPr>
          <a:lstStyle/>
          <a:p>
            <a:pPr algn="ctr"/>
            <a:r>
              <a:rPr lang="es-MX" sz="2000" b="1" spc="-50" dirty="0">
                <a:solidFill>
                  <a:srgbClr val="C0000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REGLAMENTO DE LA </a:t>
            </a:r>
          </a:p>
          <a:p>
            <a:pPr algn="ctr"/>
            <a:r>
              <a:rPr lang="es-MX" sz="2000" b="1" spc="-50" dirty="0">
                <a:solidFill>
                  <a:srgbClr val="C0000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LEY DE EDUCACIÓN DEL ESTADO DE JALISCO PARA INICIAR, SUSTANCIAR Y RESOLVER EL PROCEDIMIENTO ADMINISTRATIVO </a:t>
            </a:r>
          </a:p>
        </p:txBody>
      </p:sp>
      <p:sp>
        <p:nvSpPr>
          <p:cNvPr id="10" name="Rectángulo 9">
            <a:extLst>
              <a:ext uri="{FF2B5EF4-FFF2-40B4-BE49-F238E27FC236}">
                <a16:creationId xmlns:a16="http://schemas.microsoft.com/office/drawing/2014/main" id="{3379ECE4-D3B8-4574-91A5-2A7AC86205FE}"/>
              </a:ext>
            </a:extLst>
          </p:cNvPr>
          <p:cNvSpPr/>
          <p:nvPr/>
        </p:nvSpPr>
        <p:spPr>
          <a:xfrm>
            <a:off x="2034021" y="2339566"/>
            <a:ext cx="6505068" cy="3170099"/>
          </a:xfrm>
          <a:prstGeom prst="rect">
            <a:avLst/>
          </a:prstGeom>
        </p:spPr>
        <p:txBody>
          <a:bodyPr wrap="square">
            <a:spAutoFit/>
          </a:bodyPr>
          <a:lstStyle/>
          <a:p>
            <a:pPr algn="just"/>
            <a:r>
              <a:rPr lang="es-MX" sz="2000" dirty="0">
                <a:latin typeface="Arial" panose="020B0604020202020204" pitchFamily="34" charset="0"/>
                <a:cs typeface="Arial" panose="020B0604020202020204" pitchFamily="34" charset="0"/>
              </a:rPr>
              <a:t>Artículo 8º. El acta administrativa se levantará y remitirá por quien la levantó a la Dirección o en el Organismo Descentralizado al área, oficina o unidad administrativa facultada para tal efecto, en el término de cinco días hábiles, contados a partir del día siguiente a la fecha en que se configure la causal prevista en el artículo 256 de la Ley y su correlativo en el presente reglamento, es decir, a partir del día siguiente a la cuarta inasistencia, ya sea continua o discontinua, en que incurra el servidor público.</a:t>
            </a:r>
          </a:p>
        </p:txBody>
      </p:sp>
      <p:sp>
        <p:nvSpPr>
          <p:cNvPr id="11" name="Rectángulo 10">
            <a:extLst>
              <a:ext uri="{FF2B5EF4-FFF2-40B4-BE49-F238E27FC236}">
                <a16:creationId xmlns:a16="http://schemas.microsoft.com/office/drawing/2014/main" id="{03BCA8B7-703F-4D58-963D-95019F4FB134}"/>
              </a:ext>
            </a:extLst>
          </p:cNvPr>
          <p:cNvSpPr/>
          <p:nvPr/>
        </p:nvSpPr>
        <p:spPr>
          <a:xfrm>
            <a:off x="359076" y="1848098"/>
            <a:ext cx="5973707" cy="10578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13451124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3195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a:extLst>
              <a:ext uri="{FF2B5EF4-FFF2-40B4-BE49-F238E27FC236}">
                <a16:creationId xmlns:a16="http://schemas.microsoft.com/office/drawing/2014/main" id="{72E53FE1-D9D4-4EBC-8CAE-BD0EA4982CE4}"/>
              </a:ext>
            </a:extLst>
          </p:cNvPr>
          <p:cNvSpPr/>
          <p:nvPr/>
        </p:nvSpPr>
        <p:spPr>
          <a:xfrm>
            <a:off x="2377438" y="1815638"/>
            <a:ext cx="6063175" cy="3785652"/>
          </a:xfrm>
          <a:prstGeom prst="rect">
            <a:avLst/>
          </a:prstGeom>
        </p:spPr>
        <p:txBody>
          <a:bodyPr wrap="square">
            <a:spAutoFit/>
          </a:bodyPr>
          <a:lstStyle/>
          <a:p>
            <a:pPr algn="just"/>
            <a:r>
              <a:rPr lang="es-MX" sz="2000" dirty="0">
                <a:latin typeface="Arial" panose="020B0604020202020204" pitchFamily="34" charset="0"/>
                <a:cs typeface="Arial" panose="020B0604020202020204" pitchFamily="34" charset="0"/>
              </a:rPr>
              <a:t>El propósito de este documento es proporcionar una breve actualización al marco jurídico aplicable a la educación, tanto laboral como de carácter administrativo.</a:t>
            </a:r>
          </a:p>
          <a:p>
            <a:pPr algn="just"/>
            <a:endParaRPr lang="es-MX" sz="2000" dirty="0">
              <a:latin typeface="Arial" panose="020B0604020202020204" pitchFamily="34" charset="0"/>
              <a:cs typeface="Arial" panose="020B0604020202020204" pitchFamily="34" charset="0"/>
            </a:endParaRPr>
          </a:p>
          <a:p>
            <a:pPr algn="just"/>
            <a:r>
              <a:rPr lang="es-MX" sz="2000" dirty="0">
                <a:latin typeface="Arial" panose="020B0604020202020204" pitchFamily="34" charset="0"/>
                <a:cs typeface="Arial" panose="020B0604020202020204" pitchFamily="34" charset="0"/>
              </a:rPr>
              <a:t>Así mismo, se presentan breves citas de los documentos ya no aplicables y sanciones administrativas .</a:t>
            </a:r>
          </a:p>
          <a:p>
            <a:pPr algn="just"/>
            <a:endParaRPr lang="es-MX" sz="2000" dirty="0">
              <a:latin typeface="Arial" panose="020B0604020202020204" pitchFamily="34" charset="0"/>
              <a:cs typeface="Arial" panose="020B0604020202020204" pitchFamily="34" charset="0"/>
            </a:endParaRPr>
          </a:p>
          <a:p>
            <a:pPr algn="just"/>
            <a:r>
              <a:rPr lang="es-MX" sz="2000" dirty="0">
                <a:latin typeface="Arial" panose="020B0604020202020204" pitchFamily="34" charset="0"/>
                <a:cs typeface="Arial" panose="020B0604020202020204" pitchFamily="34" charset="0"/>
              </a:rPr>
              <a:t>En este contexto, se brindara información a la nueva normatividad aplicable en referencia a procedimientos y sanciones administrativas.</a:t>
            </a:r>
          </a:p>
        </p:txBody>
      </p:sp>
      <p:grpSp>
        <p:nvGrpSpPr>
          <p:cNvPr id="12" name="Grupo 11">
            <a:extLst>
              <a:ext uri="{FF2B5EF4-FFF2-40B4-BE49-F238E27FC236}">
                <a16:creationId xmlns:a16="http://schemas.microsoft.com/office/drawing/2014/main" id="{1A84741F-4921-4357-BB78-D6E55BAB19F0}"/>
              </a:ext>
            </a:extLst>
          </p:cNvPr>
          <p:cNvGrpSpPr/>
          <p:nvPr/>
        </p:nvGrpSpPr>
        <p:grpSpPr>
          <a:xfrm>
            <a:off x="0" y="6313130"/>
            <a:ext cx="9144000" cy="569043"/>
            <a:chOff x="0" y="6313130"/>
            <a:chExt cx="9144000" cy="569043"/>
          </a:xfrm>
        </p:grpSpPr>
        <p:pic>
          <p:nvPicPr>
            <p:cNvPr id="7" name="Imagen 6" descr="C:\Users\dalvarez\Pictures\logo sej 2016.jpg">
              <a:extLst>
                <a:ext uri="{FF2B5EF4-FFF2-40B4-BE49-F238E27FC236}">
                  <a16:creationId xmlns:a16="http://schemas.microsoft.com/office/drawing/2014/main" id="{0114E229-D482-4B5D-86E9-AF8EBF3E390D}"/>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46217" y="6418918"/>
              <a:ext cx="786567" cy="403187"/>
            </a:xfrm>
            <a:prstGeom prst="rect">
              <a:avLst/>
            </a:prstGeom>
            <a:noFill/>
            <a:ln>
              <a:noFill/>
            </a:ln>
          </p:spPr>
        </p:pic>
        <p:sp>
          <p:nvSpPr>
            <p:cNvPr id="8" name="CuadroTexto 7">
              <a:extLst>
                <a:ext uri="{FF2B5EF4-FFF2-40B4-BE49-F238E27FC236}">
                  <a16:creationId xmlns:a16="http://schemas.microsoft.com/office/drawing/2014/main" id="{A2F41504-F9BC-492E-9C04-7EBD93DD660D}"/>
                </a:ext>
              </a:extLst>
            </p:cNvPr>
            <p:cNvSpPr txBox="1"/>
            <p:nvPr/>
          </p:nvSpPr>
          <p:spPr>
            <a:xfrm>
              <a:off x="3954262" y="6374342"/>
              <a:ext cx="5175670" cy="507831"/>
            </a:xfrm>
            <a:prstGeom prst="rect">
              <a:avLst/>
            </a:prstGeom>
            <a:noFill/>
          </p:spPr>
          <p:txBody>
            <a:bodyPr wrap="square" rtlCol="0">
              <a:spAutoFit/>
            </a:bodyPr>
            <a:lstStyle/>
            <a:p>
              <a:pPr algn="r"/>
              <a:r>
                <a:rPr lang="es-MX" sz="900" b="1" dirty="0">
                  <a:latin typeface="Arial" panose="020B0604020202020204" pitchFamily="34" charset="0"/>
                  <a:cs typeface="Arial" panose="020B0604020202020204" pitchFamily="34" charset="0"/>
                </a:rPr>
                <a:t>DIRECCION GENERAL DE EDUCACION PRIMARIA </a:t>
              </a:r>
            </a:p>
            <a:p>
              <a:pPr algn="r"/>
              <a:r>
                <a:rPr lang="es-MX" sz="900" b="1" dirty="0">
                  <a:latin typeface="Arial" panose="020B0604020202020204" pitchFamily="34" charset="0"/>
                  <a:cs typeface="Arial" panose="020B0604020202020204" pitchFamily="34" charset="0"/>
                </a:rPr>
                <a:t>DIRECCION DE GESTION Y OPERACIÓN </a:t>
              </a:r>
            </a:p>
            <a:p>
              <a:pPr algn="r"/>
              <a:r>
                <a:rPr lang="es-MX" sz="900" b="1" dirty="0">
                  <a:latin typeface="Arial" panose="020B0604020202020204" pitchFamily="34" charset="0"/>
                  <a:cs typeface="Arial" panose="020B0604020202020204" pitchFamily="34" charset="0"/>
                </a:rPr>
                <a:t>PROBLEMÁTICA ESCOLAR</a:t>
              </a:r>
            </a:p>
          </p:txBody>
        </p:sp>
        <p:sp>
          <p:nvSpPr>
            <p:cNvPr id="10" name="Rectángulo 9">
              <a:extLst>
                <a:ext uri="{FF2B5EF4-FFF2-40B4-BE49-F238E27FC236}">
                  <a16:creationId xmlns:a16="http://schemas.microsoft.com/office/drawing/2014/main" id="{3FC525A8-58B7-4BD3-AFE2-6BDEF4A69089}"/>
                </a:ext>
              </a:extLst>
            </p:cNvPr>
            <p:cNvSpPr/>
            <p:nvPr/>
          </p:nvSpPr>
          <p:spPr>
            <a:xfrm flipV="1">
              <a:off x="0" y="6313130"/>
              <a:ext cx="9144000" cy="1057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grpSp>
      <p:sp>
        <p:nvSpPr>
          <p:cNvPr id="11" name="Rectángulo 10">
            <a:extLst>
              <a:ext uri="{FF2B5EF4-FFF2-40B4-BE49-F238E27FC236}">
                <a16:creationId xmlns:a16="http://schemas.microsoft.com/office/drawing/2014/main" id="{1DCBC8AB-71CF-4CE1-B030-779554525B41}"/>
              </a:ext>
            </a:extLst>
          </p:cNvPr>
          <p:cNvSpPr/>
          <p:nvPr/>
        </p:nvSpPr>
        <p:spPr>
          <a:xfrm flipV="1">
            <a:off x="872197" y="1726530"/>
            <a:ext cx="7568416" cy="8910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13" name="Rectángulo 12">
            <a:extLst>
              <a:ext uri="{FF2B5EF4-FFF2-40B4-BE49-F238E27FC236}">
                <a16:creationId xmlns:a16="http://schemas.microsoft.com/office/drawing/2014/main" id="{00723502-4937-434D-BC31-C70D224322A9}"/>
              </a:ext>
            </a:extLst>
          </p:cNvPr>
          <p:cNvSpPr/>
          <p:nvPr/>
        </p:nvSpPr>
        <p:spPr>
          <a:xfrm>
            <a:off x="872197" y="1719357"/>
            <a:ext cx="7568416" cy="89106"/>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7644656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508299" y="1469106"/>
            <a:ext cx="7694407" cy="4277495"/>
          </a:xfrm>
        </p:spPr>
        <p:txBody>
          <a:bodyPr>
            <a:normAutofit/>
          </a:bodyPr>
          <a:lstStyle/>
          <a:p>
            <a:endParaRPr lang="es-MX" sz="1200" dirty="0"/>
          </a:p>
          <a:p>
            <a:endParaRPr lang="es-MX" sz="1200" dirty="0"/>
          </a:p>
          <a:p>
            <a:endParaRPr lang="es-MX" sz="1200" dirty="0"/>
          </a:p>
          <a:p>
            <a:endParaRPr lang="es-MX" sz="1200" dirty="0"/>
          </a:p>
          <a:p>
            <a:pPr algn="l"/>
            <a:endParaRPr lang="es-MX" sz="1200" dirty="0"/>
          </a:p>
        </p:txBody>
      </p:sp>
      <p:graphicFrame>
        <p:nvGraphicFramePr>
          <p:cNvPr id="4" name="Diagrama 3"/>
          <p:cNvGraphicFramePr/>
          <p:nvPr>
            <p:extLst>
              <p:ext uri="{D42A27DB-BD31-4B8C-83A1-F6EECF244321}">
                <p14:modId xmlns:p14="http://schemas.microsoft.com/office/powerpoint/2010/main" val="1962319770"/>
              </p:ext>
            </p:extLst>
          </p:nvPr>
        </p:nvGraphicFramePr>
        <p:xfrm>
          <a:off x="200129" y="651031"/>
          <a:ext cx="8586519" cy="55395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813638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0" y="0"/>
            <a:ext cx="9144000" cy="1277850"/>
          </a:xfrm>
          <a:prstGeom prst="rect">
            <a:avLst/>
          </a:prstGeom>
          <a:solidFill>
            <a:schemeClr val="accent1">
              <a:lumMod val="40000"/>
              <a:lumOff val="60000"/>
            </a:schemeClr>
          </a:solidFill>
        </p:spPr>
        <p:txBody>
          <a:bodyPr wrap="square">
            <a:spAutoFit/>
          </a:bodyPr>
          <a:lstStyle/>
          <a:p>
            <a:pPr algn="ctr">
              <a:lnSpc>
                <a:spcPct val="107000"/>
              </a:lnSpc>
              <a:spcAft>
                <a:spcPts val="800"/>
              </a:spcAft>
            </a:pPr>
            <a:r>
              <a:rPr lang="es-MX" sz="2400" dirty="0">
                <a:latin typeface="Calibri" panose="020F0502020204030204" pitchFamily="34" charset="0"/>
                <a:ea typeface="Calibri" panose="020F0502020204030204" pitchFamily="34" charset="0"/>
                <a:cs typeface="Times New Roman" panose="02020603050405020304" pitchFamily="18" charset="0"/>
              </a:rPr>
              <a:t>PROTOCOLOS PARA LA PREVENCIÓN, DETECCIÓN Y ACTUACIÓN EN CASOS DE ABUSO SEXUAL INFANTIL, ACOSO ESCOLAR Y MALTRATO EN LAS ESCUELAS DE EDUCACIÓN BÁSICA</a:t>
            </a:r>
            <a:endParaRPr lang="es-ES" sz="3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Imagen 2"/>
          <p:cNvPicPr>
            <a:picLocks noChangeAspect="1"/>
          </p:cNvPicPr>
          <p:nvPr/>
        </p:nvPicPr>
        <p:blipFill>
          <a:blip r:embed="rId2"/>
          <a:stretch>
            <a:fillRect/>
          </a:stretch>
        </p:blipFill>
        <p:spPr>
          <a:xfrm>
            <a:off x="1748994" y="1474166"/>
            <a:ext cx="5524165" cy="4989697"/>
          </a:xfrm>
          <a:prstGeom prst="rect">
            <a:avLst/>
          </a:prstGeom>
        </p:spPr>
      </p:pic>
    </p:spTree>
    <p:extLst>
      <p:ext uri="{BB962C8B-B14F-4D97-AF65-F5344CB8AC3E}">
        <p14:creationId xmlns:p14="http://schemas.microsoft.com/office/powerpoint/2010/main" val="25178287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C:\Users\dalvarez\Pictures\logo sej 2016.jpg">
            <a:extLst>
              <a:ext uri="{FF2B5EF4-FFF2-40B4-BE49-F238E27FC236}">
                <a16:creationId xmlns:a16="http://schemas.microsoft.com/office/drawing/2014/main" id="{7EADFE4E-DAA8-47D7-BD78-F395199F3766}"/>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74430" y="286130"/>
            <a:ext cx="2154045" cy="1185659"/>
          </a:xfrm>
          <a:prstGeom prst="rect">
            <a:avLst/>
          </a:prstGeom>
          <a:noFill/>
          <a:ln>
            <a:noFill/>
          </a:ln>
        </p:spPr>
      </p:pic>
      <p:sp>
        <p:nvSpPr>
          <p:cNvPr id="3" name="CuadroTexto 2">
            <a:extLst>
              <a:ext uri="{FF2B5EF4-FFF2-40B4-BE49-F238E27FC236}">
                <a16:creationId xmlns:a16="http://schemas.microsoft.com/office/drawing/2014/main" id="{5EC36EB6-C8E4-41D0-B495-9BA6A462DFCC}"/>
              </a:ext>
            </a:extLst>
          </p:cNvPr>
          <p:cNvSpPr txBox="1"/>
          <p:nvPr/>
        </p:nvSpPr>
        <p:spPr>
          <a:xfrm>
            <a:off x="3655294" y="653495"/>
            <a:ext cx="5175670" cy="738664"/>
          </a:xfrm>
          <a:prstGeom prst="rect">
            <a:avLst/>
          </a:prstGeom>
          <a:noFill/>
        </p:spPr>
        <p:txBody>
          <a:bodyPr wrap="square" rtlCol="0">
            <a:spAutoFit/>
          </a:bodyPr>
          <a:lstStyle/>
          <a:p>
            <a:pPr algn="r"/>
            <a:r>
              <a:rPr lang="es-MX" sz="1400" b="1" dirty="0">
                <a:latin typeface="Arial" panose="020B0604020202020204" pitchFamily="34" charset="0"/>
                <a:cs typeface="Arial" panose="020B0604020202020204" pitchFamily="34" charset="0"/>
              </a:rPr>
              <a:t>DIRECCION GENERAL DE EDUCACION PRIMARIA </a:t>
            </a:r>
          </a:p>
          <a:p>
            <a:pPr algn="r"/>
            <a:r>
              <a:rPr lang="es-MX" sz="1400" b="1" dirty="0">
                <a:latin typeface="Arial" panose="020B0604020202020204" pitchFamily="34" charset="0"/>
                <a:cs typeface="Arial" panose="020B0604020202020204" pitchFamily="34" charset="0"/>
              </a:rPr>
              <a:t>DIRECCION DE GESTION Y OPERACIÓN </a:t>
            </a:r>
          </a:p>
          <a:p>
            <a:pPr algn="r"/>
            <a:r>
              <a:rPr lang="es-MX" sz="1400" b="1" dirty="0">
                <a:latin typeface="Arial" panose="020B0604020202020204" pitchFamily="34" charset="0"/>
                <a:cs typeface="Arial" panose="020B0604020202020204" pitchFamily="34" charset="0"/>
              </a:rPr>
              <a:t>PROBLEMÁTICA ESCOLAR</a:t>
            </a:r>
          </a:p>
        </p:txBody>
      </p:sp>
      <p:sp>
        <p:nvSpPr>
          <p:cNvPr id="4" name="CuadroTexto 3">
            <a:extLst>
              <a:ext uri="{FF2B5EF4-FFF2-40B4-BE49-F238E27FC236}">
                <a16:creationId xmlns:a16="http://schemas.microsoft.com/office/drawing/2014/main" id="{84F820DD-BC5A-42A1-893A-CF28B2659E7D}"/>
              </a:ext>
            </a:extLst>
          </p:cNvPr>
          <p:cNvSpPr txBox="1"/>
          <p:nvPr/>
        </p:nvSpPr>
        <p:spPr>
          <a:xfrm>
            <a:off x="1295190" y="2806505"/>
            <a:ext cx="6750567" cy="1754326"/>
          </a:xfrm>
          <a:prstGeom prst="rect">
            <a:avLst/>
          </a:prstGeom>
          <a:noFill/>
        </p:spPr>
        <p:txBody>
          <a:bodyPr wrap="none" rtlCol="0">
            <a:spAutoFit/>
          </a:bodyPr>
          <a:lstStyle/>
          <a:p>
            <a:pPr algn="ctr"/>
            <a:r>
              <a:rPr lang="es-MX" sz="5400" b="1" spc="-50" dirty="0">
                <a:solidFill>
                  <a:srgbClr val="80000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Responsabilidades </a:t>
            </a:r>
          </a:p>
          <a:p>
            <a:pPr algn="ctr"/>
            <a:r>
              <a:rPr lang="es-MX" sz="5400" b="1" spc="-50" dirty="0">
                <a:solidFill>
                  <a:srgbClr val="80000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del Servidor Público</a:t>
            </a:r>
          </a:p>
        </p:txBody>
      </p:sp>
    </p:spTree>
    <p:extLst>
      <p:ext uri="{BB962C8B-B14F-4D97-AF65-F5344CB8AC3E}">
        <p14:creationId xmlns:p14="http://schemas.microsoft.com/office/powerpoint/2010/main" val="601534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52081" y="266963"/>
            <a:ext cx="7059705" cy="1107996"/>
          </a:xfrm>
          <a:prstGeom prst="rect">
            <a:avLst/>
          </a:prstGeom>
          <a:noFill/>
        </p:spPr>
        <p:txBody>
          <a:bodyPr wrap="square" rtlCol="0">
            <a:spAutoFit/>
          </a:bodyPr>
          <a:lstStyle/>
          <a:p>
            <a:pPr algn="ctr"/>
            <a:r>
              <a:rPr lang="es-MX" sz="3300" b="1" dirty="0">
                <a:solidFill>
                  <a:srgbClr val="C00000"/>
                </a:solidFill>
                <a:latin typeface="Arial" panose="020B0604020202020204" pitchFamily="34" charset="0"/>
                <a:cs typeface="Arial" panose="020B0604020202020204" pitchFamily="34" charset="0"/>
              </a:rPr>
              <a:t>ACTUALIZACIÓN DE DISPOSICIONES LEGALES </a:t>
            </a:r>
          </a:p>
        </p:txBody>
      </p:sp>
      <p:sp>
        <p:nvSpPr>
          <p:cNvPr id="6" name="CuadroTexto 5"/>
          <p:cNvSpPr txBox="1"/>
          <p:nvPr/>
        </p:nvSpPr>
        <p:spPr>
          <a:xfrm>
            <a:off x="2233274" y="2762847"/>
            <a:ext cx="6625885" cy="2831544"/>
          </a:xfrm>
          <a:prstGeom prst="rect">
            <a:avLst/>
          </a:prstGeom>
          <a:noFill/>
        </p:spPr>
        <p:txBody>
          <a:bodyPr wrap="square" rtlCol="0">
            <a:spAutoFit/>
          </a:bodyPr>
          <a:lstStyle/>
          <a:p>
            <a:pPr marL="214313" indent="-214313" algn="just">
              <a:buFont typeface="Arial" panose="020B0604020202020204" pitchFamily="34" charset="0"/>
              <a:buChar char="•"/>
            </a:pPr>
            <a:r>
              <a:rPr lang="es-MX" sz="2800" dirty="0">
                <a:latin typeface="Arial" panose="020B0604020202020204" pitchFamily="34" charset="0"/>
                <a:cs typeface="Arial" panose="020B0604020202020204" pitchFamily="34" charset="0"/>
              </a:rPr>
              <a:t>Ley de responsabilidad de los servidores públicos  (</a:t>
            </a:r>
            <a:r>
              <a:rPr lang="es-MX" sz="2800" u="sng" dirty="0">
                <a:latin typeface="Arial" panose="020B0604020202020204" pitchFamily="34" charset="0"/>
                <a:cs typeface="Arial" panose="020B0604020202020204" pitchFamily="34" charset="0"/>
              </a:rPr>
              <a:t>sin efectos</a:t>
            </a:r>
            <a:r>
              <a:rPr lang="es-MX" sz="2800" dirty="0">
                <a:latin typeface="Arial" panose="020B0604020202020204" pitchFamily="34" charset="0"/>
                <a:cs typeface="Arial" panose="020B0604020202020204" pitchFamily="34" charset="0"/>
              </a:rPr>
              <a:t>)</a:t>
            </a:r>
          </a:p>
          <a:p>
            <a:pPr marL="214313" indent="-214313" algn="just">
              <a:buFont typeface="Arial" panose="020B0604020202020204" pitchFamily="34" charset="0"/>
              <a:buChar char="•"/>
            </a:pPr>
            <a:endParaRPr lang="es-MX" dirty="0">
              <a:latin typeface="Arial" panose="020B0604020202020204" pitchFamily="34" charset="0"/>
              <a:cs typeface="Arial" panose="020B0604020202020204" pitchFamily="34" charset="0"/>
            </a:endParaRPr>
          </a:p>
          <a:p>
            <a:pPr marL="214313" indent="-214313" algn="just">
              <a:buFont typeface="Arial" panose="020B0604020202020204" pitchFamily="34" charset="0"/>
              <a:buChar char="•"/>
            </a:pPr>
            <a:r>
              <a:rPr lang="es-MX" sz="2800" dirty="0">
                <a:latin typeface="Arial" panose="020B0604020202020204" pitchFamily="34" charset="0"/>
                <a:cs typeface="Arial" panose="020B0604020202020204" pitchFamily="34" charset="0"/>
              </a:rPr>
              <a:t>Lineamientos a seguir en la normativa vigente</a:t>
            </a:r>
          </a:p>
          <a:p>
            <a:pPr marL="214313" indent="-214313" algn="just">
              <a:buFont typeface="Arial" panose="020B0604020202020204" pitchFamily="34" charset="0"/>
              <a:buChar char="•"/>
            </a:pPr>
            <a:endParaRPr lang="es-MX" sz="2000" dirty="0">
              <a:latin typeface="Arial" panose="020B0604020202020204" pitchFamily="34" charset="0"/>
              <a:cs typeface="Arial" panose="020B0604020202020204" pitchFamily="34" charset="0"/>
            </a:endParaRPr>
          </a:p>
          <a:p>
            <a:pPr marL="214313" indent="-214313" algn="just">
              <a:buFont typeface="Arial" panose="020B0604020202020204" pitchFamily="34" charset="0"/>
              <a:buChar char="•"/>
            </a:pPr>
            <a:r>
              <a:rPr lang="es-MX" sz="2800" dirty="0">
                <a:latin typeface="Arial" panose="020B0604020202020204" pitchFamily="34" charset="0"/>
                <a:cs typeface="Arial" panose="020B0604020202020204" pitchFamily="34" charset="0"/>
              </a:rPr>
              <a:t>Referentes</a:t>
            </a:r>
          </a:p>
        </p:txBody>
      </p:sp>
      <p:grpSp>
        <p:nvGrpSpPr>
          <p:cNvPr id="7" name="Grupo 6">
            <a:extLst>
              <a:ext uri="{FF2B5EF4-FFF2-40B4-BE49-F238E27FC236}">
                <a16:creationId xmlns:a16="http://schemas.microsoft.com/office/drawing/2014/main" id="{8C4BD54C-D38F-4065-B235-DE4D3297C09A}"/>
              </a:ext>
            </a:extLst>
          </p:cNvPr>
          <p:cNvGrpSpPr/>
          <p:nvPr/>
        </p:nvGrpSpPr>
        <p:grpSpPr>
          <a:xfrm>
            <a:off x="0" y="6313130"/>
            <a:ext cx="9144000" cy="569043"/>
            <a:chOff x="0" y="6313130"/>
            <a:chExt cx="9144000" cy="569043"/>
          </a:xfrm>
        </p:grpSpPr>
        <p:pic>
          <p:nvPicPr>
            <p:cNvPr id="8" name="Imagen 7" descr="C:\Users\dalvarez\Pictures\logo sej 2016.jpg">
              <a:extLst>
                <a:ext uri="{FF2B5EF4-FFF2-40B4-BE49-F238E27FC236}">
                  <a16:creationId xmlns:a16="http://schemas.microsoft.com/office/drawing/2014/main" id="{F8A64CD1-42D4-4167-977A-2911CDA89193}"/>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46217" y="6418918"/>
              <a:ext cx="786567" cy="403187"/>
            </a:xfrm>
            <a:prstGeom prst="rect">
              <a:avLst/>
            </a:prstGeom>
            <a:noFill/>
            <a:ln>
              <a:noFill/>
            </a:ln>
          </p:spPr>
        </p:pic>
        <p:sp>
          <p:nvSpPr>
            <p:cNvPr id="9" name="CuadroTexto 8">
              <a:extLst>
                <a:ext uri="{FF2B5EF4-FFF2-40B4-BE49-F238E27FC236}">
                  <a16:creationId xmlns:a16="http://schemas.microsoft.com/office/drawing/2014/main" id="{01371E2E-3D5A-427A-AF46-11132C6CCBED}"/>
                </a:ext>
              </a:extLst>
            </p:cNvPr>
            <p:cNvSpPr txBox="1"/>
            <p:nvPr/>
          </p:nvSpPr>
          <p:spPr>
            <a:xfrm>
              <a:off x="3954262" y="6374342"/>
              <a:ext cx="5175670" cy="507831"/>
            </a:xfrm>
            <a:prstGeom prst="rect">
              <a:avLst/>
            </a:prstGeom>
            <a:noFill/>
          </p:spPr>
          <p:txBody>
            <a:bodyPr wrap="square" rtlCol="0">
              <a:spAutoFit/>
            </a:bodyPr>
            <a:lstStyle/>
            <a:p>
              <a:pPr algn="r"/>
              <a:r>
                <a:rPr lang="es-MX" sz="900" b="1" dirty="0">
                  <a:latin typeface="Arial" panose="020B0604020202020204" pitchFamily="34" charset="0"/>
                  <a:cs typeface="Arial" panose="020B0604020202020204" pitchFamily="34" charset="0"/>
                </a:rPr>
                <a:t>DIRECCION GENERAL DE EDUCACION PRIMARIA </a:t>
              </a:r>
            </a:p>
            <a:p>
              <a:pPr algn="r"/>
              <a:r>
                <a:rPr lang="es-MX" sz="900" b="1" dirty="0">
                  <a:latin typeface="Arial" panose="020B0604020202020204" pitchFamily="34" charset="0"/>
                  <a:cs typeface="Arial" panose="020B0604020202020204" pitchFamily="34" charset="0"/>
                </a:rPr>
                <a:t>DIRECCION DE GESTION Y OPERACIÓN </a:t>
              </a:r>
            </a:p>
            <a:p>
              <a:pPr algn="r"/>
              <a:r>
                <a:rPr lang="es-MX" sz="900" b="1" dirty="0">
                  <a:latin typeface="Arial" panose="020B0604020202020204" pitchFamily="34" charset="0"/>
                  <a:cs typeface="Arial" panose="020B0604020202020204" pitchFamily="34" charset="0"/>
                </a:rPr>
                <a:t>PROBLEMÁTICA ESCOLAR</a:t>
              </a:r>
            </a:p>
          </p:txBody>
        </p:sp>
        <p:sp>
          <p:nvSpPr>
            <p:cNvPr id="10" name="Rectángulo 9">
              <a:extLst>
                <a:ext uri="{FF2B5EF4-FFF2-40B4-BE49-F238E27FC236}">
                  <a16:creationId xmlns:a16="http://schemas.microsoft.com/office/drawing/2014/main" id="{A5BBD924-3F1A-409E-990C-832F977F1473}"/>
                </a:ext>
              </a:extLst>
            </p:cNvPr>
            <p:cNvSpPr/>
            <p:nvPr/>
          </p:nvSpPr>
          <p:spPr>
            <a:xfrm flipV="1">
              <a:off x="0" y="6313130"/>
              <a:ext cx="9144000" cy="1057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grpSp>
      <p:sp>
        <p:nvSpPr>
          <p:cNvPr id="5" name="Rectángulo 4">
            <a:extLst>
              <a:ext uri="{FF2B5EF4-FFF2-40B4-BE49-F238E27FC236}">
                <a16:creationId xmlns:a16="http://schemas.microsoft.com/office/drawing/2014/main" id="{C179E8AF-7DAE-4CA4-8DBA-B08C60092C09}"/>
              </a:ext>
            </a:extLst>
          </p:cNvPr>
          <p:cNvSpPr/>
          <p:nvPr/>
        </p:nvSpPr>
        <p:spPr>
          <a:xfrm>
            <a:off x="534571" y="1352100"/>
            <a:ext cx="5486400" cy="10578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2489132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581962" y="2497041"/>
            <a:ext cx="6999330" cy="2185214"/>
          </a:xfrm>
          <a:prstGeom prst="rect">
            <a:avLst/>
          </a:prstGeom>
          <a:noFill/>
        </p:spPr>
        <p:txBody>
          <a:bodyPr wrap="square" rtlCol="0">
            <a:spAutoFit/>
          </a:bodyPr>
          <a:lstStyle/>
          <a:p>
            <a:pPr algn="just"/>
            <a:r>
              <a:rPr lang="es-MX" sz="2400" dirty="0">
                <a:latin typeface="Arial" panose="020B0604020202020204" pitchFamily="34" charset="0"/>
                <a:cs typeface="Arial" panose="020B0604020202020204" pitchFamily="34" charset="0"/>
              </a:rPr>
              <a:t>Ley de Responsabilidades de los Servidores Públicos en el Estado de Jalisco (</a:t>
            </a:r>
            <a:r>
              <a:rPr lang="es-MX" sz="2400" b="1" u="sng" dirty="0">
                <a:latin typeface="Arial" panose="020B0604020202020204" pitchFamily="34" charset="0"/>
                <a:cs typeface="Arial" panose="020B0604020202020204" pitchFamily="34" charset="0"/>
              </a:rPr>
              <a:t>DEROGADA</a:t>
            </a:r>
            <a:r>
              <a:rPr lang="es-MX" sz="2400" dirty="0">
                <a:latin typeface="Arial" panose="020B0604020202020204" pitchFamily="34" charset="0"/>
                <a:cs typeface="Arial" panose="020B0604020202020204" pitchFamily="34" charset="0"/>
              </a:rPr>
              <a:t>), por tal motivo quedan sin efectos los siguientes protocolos de atención y solución sobre  responsabilidades administrativas:</a:t>
            </a:r>
          </a:p>
          <a:p>
            <a:pPr algn="just"/>
            <a:endParaRPr lang="es-MX" sz="1600" dirty="0">
              <a:latin typeface="Arial" panose="020B0604020202020204" pitchFamily="34" charset="0"/>
              <a:cs typeface="Arial" panose="020B0604020202020204" pitchFamily="34" charset="0"/>
            </a:endParaRPr>
          </a:p>
        </p:txBody>
      </p:sp>
      <p:grpSp>
        <p:nvGrpSpPr>
          <p:cNvPr id="5" name="Grupo 4">
            <a:extLst>
              <a:ext uri="{FF2B5EF4-FFF2-40B4-BE49-F238E27FC236}">
                <a16:creationId xmlns:a16="http://schemas.microsoft.com/office/drawing/2014/main" id="{335FE916-00C3-40F9-A97E-05F03D6C2925}"/>
              </a:ext>
            </a:extLst>
          </p:cNvPr>
          <p:cNvGrpSpPr/>
          <p:nvPr/>
        </p:nvGrpSpPr>
        <p:grpSpPr>
          <a:xfrm>
            <a:off x="0" y="6313130"/>
            <a:ext cx="9144000" cy="569043"/>
            <a:chOff x="0" y="6313130"/>
            <a:chExt cx="9144000" cy="569043"/>
          </a:xfrm>
        </p:grpSpPr>
        <p:pic>
          <p:nvPicPr>
            <p:cNvPr id="6" name="Imagen 5" descr="C:\Users\dalvarez\Pictures\logo sej 2016.jpg">
              <a:extLst>
                <a:ext uri="{FF2B5EF4-FFF2-40B4-BE49-F238E27FC236}">
                  <a16:creationId xmlns:a16="http://schemas.microsoft.com/office/drawing/2014/main" id="{1C51574F-B25C-4C80-A19D-1EECF8E50C26}"/>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46217" y="6418918"/>
              <a:ext cx="786567" cy="403187"/>
            </a:xfrm>
            <a:prstGeom prst="rect">
              <a:avLst/>
            </a:prstGeom>
            <a:noFill/>
            <a:ln>
              <a:noFill/>
            </a:ln>
          </p:spPr>
        </p:pic>
        <p:sp>
          <p:nvSpPr>
            <p:cNvPr id="7" name="CuadroTexto 6">
              <a:extLst>
                <a:ext uri="{FF2B5EF4-FFF2-40B4-BE49-F238E27FC236}">
                  <a16:creationId xmlns:a16="http://schemas.microsoft.com/office/drawing/2014/main" id="{7A0D3D19-F9E4-441E-BEF8-C231C625515B}"/>
                </a:ext>
              </a:extLst>
            </p:cNvPr>
            <p:cNvSpPr txBox="1"/>
            <p:nvPr/>
          </p:nvSpPr>
          <p:spPr>
            <a:xfrm>
              <a:off x="3954262" y="6374342"/>
              <a:ext cx="5175670" cy="507831"/>
            </a:xfrm>
            <a:prstGeom prst="rect">
              <a:avLst/>
            </a:prstGeom>
            <a:noFill/>
          </p:spPr>
          <p:txBody>
            <a:bodyPr wrap="square" rtlCol="0">
              <a:spAutoFit/>
            </a:bodyPr>
            <a:lstStyle/>
            <a:p>
              <a:pPr algn="r"/>
              <a:r>
                <a:rPr lang="es-MX" sz="900" b="1" dirty="0">
                  <a:latin typeface="Arial" panose="020B0604020202020204" pitchFamily="34" charset="0"/>
                  <a:cs typeface="Arial" panose="020B0604020202020204" pitchFamily="34" charset="0"/>
                </a:rPr>
                <a:t>DIRECCION GENERAL DE EDUCACION PRIMARIA </a:t>
              </a:r>
            </a:p>
            <a:p>
              <a:pPr algn="r"/>
              <a:r>
                <a:rPr lang="es-MX" sz="900" b="1" dirty="0">
                  <a:latin typeface="Arial" panose="020B0604020202020204" pitchFamily="34" charset="0"/>
                  <a:cs typeface="Arial" panose="020B0604020202020204" pitchFamily="34" charset="0"/>
                </a:rPr>
                <a:t>DIRECCION DE GESTION Y OPERACIÓN </a:t>
              </a:r>
            </a:p>
            <a:p>
              <a:pPr algn="r"/>
              <a:r>
                <a:rPr lang="es-MX" sz="900" b="1" dirty="0">
                  <a:latin typeface="Arial" panose="020B0604020202020204" pitchFamily="34" charset="0"/>
                  <a:cs typeface="Arial" panose="020B0604020202020204" pitchFamily="34" charset="0"/>
                </a:rPr>
                <a:t>PROBLEMÁTICA ESCOLAR</a:t>
              </a:r>
            </a:p>
          </p:txBody>
        </p:sp>
        <p:sp>
          <p:nvSpPr>
            <p:cNvPr id="8" name="Rectángulo 7">
              <a:extLst>
                <a:ext uri="{FF2B5EF4-FFF2-40B4-BE49-F238E27FC236}">
                  <a16:creationId xmlns:a16="http://schemas.microsoft.com/office/drawing/2014/main" id="{5FAD49FD-37C3-4BB3-B7E8-6B76917EC9C5}"/>
                </a:ext>
              </a:extLst>
            </p:cNvPr>
            <p:cNvSpPr/>
            <p:nvPr/>
          </p:nvSpPr>
          <p:spPr>
            <a:xfrm flipV="1">
              <a:off x="0" y="6313130"/>
              <a:ext cx="9144000" cy="1057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grpSp>
    </p:spTree>
    <p:extLst>
      <p:ext uri="{BB962C8B-B14F-4D97-AF65-F5344CB8AC3E}">
        <p14:creationId xmlns:p14="http://schemas.microsoft.com/office/powerpoint/2010/main" val="1445007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upo 5">
            <a:extLst>
              <a:ext uri="{FF2B5EF4-FFF2-40B4-BE49-F238E27FC236}">
                <a16:creationId xmlns:a16="http://schemas.microsoft.com/office/drawing/2014/main" id="{19499B8D-9FC0-4BA6-83DB-800114D58100}"/>
              </a:ext>
            </a:extLst>
          </p:cNvPr>
          <p:cNvGrpSpPr/>
          <p:nvPr/>
        </p:nvGrpSpPr>
        <p:grpSpPr>
          <a:xfrm>
            <a:off x="0" y="6313130"/>
            <a:ext cx="9144000" cy="569043"/>
            <a:chOff x="0" y="6313130"/>
            <a:chExt cx="9144000" cy="569043"/>
          </a:xfrm>
        </p:grpSpPr>
        <p:pic>
          <p:nvPicPr>
            <p:cNvPr id="7" name="Imagen 6" descr="C:\Users\dalvarez\Pictures\logo sej 2016.jpg">
              <a:extLst>
                <a:ext uri="{FF2B5EF4-FFF2-40B4-BE49-F238E27FC236}">
                  <a16:creationId xmlns:a16="http://schemas.microsoft.com/office/drawing/2014/main" id="{4E0D281E-7AC1-4037-B7BE-7502B0B9ADBA}"/>
                </a:ext>
              </a:extLst>
            </p:cNvPr>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46217" y="6418918"/>
              <a:ext cx="786567" cy="403187"/>
            </a:xfrm>
            <a:prstGeom prst="rect">
              <a:avLst/>
            </a:prstGeom>
            <a:noFill/>
            <a:ln>
              <a:noFill/>
            </a:ln>
          </p:spPr>
        </p:pic>
        <p:sp>
          <p:nvSpPr>
            <p:cNvPr id="8" name="CuadroTexto 7">
              <a:extLst>
                <a:ext uri="{FF2B5EF4-FFF2-40B4-BE49-F238E27FC236}">
                  <a16:creationId xmlns:a16="http://schemas.microsoft.com/office/drawing/2014/main" id="{9610B758-802A-476E-954B-B71E1B40EC3F}"/>
                </a:ext>
              </a:extLst>
            </p:cNvPr>
            <p:cNvSpPr txBox="1"/>
            <p:nvPr/>
          </p:nvSpPr>
          <p:spPr>
            <a:xfrm>
              <a:off x="3954262" y="6374342"/>
              <a:ext cx="5175670" cy="507831"/>
            </a:xfrm>
            <a:prstGeom prst="rect">
              <a:avLst/>
            </a:prstGeom>
            <a:noFill/>
          </p:spPr>
          <p:txBody>
            <a:bodyPr wrap="square" rtlCol="0">
              <a:spAutoFit/>
            </a:bodyPr>
            <a:lstStyle/>
            <a:p>
              <a:pPr algn="r"/>
              <a:r>
                <a:rPr lang="es-MX" sz="900" b="1" dirty="0">
                  <a:latin typeface="Arial" panose="020B0604020202020204" pitchFamily="34" charset="0"/>
                  <a:cs typeface="Arial" panose="020B0604020202020204" pitchFamily="34" charset="0"/>
                </a:rPr>
                <a:t>DIRECCION GENERAL DE EDUCACION PRIMARIA </a:t>
              </a:r>
            </a:p>
            <a:p>
              <a:pPr algn="r"/>
              <a:r>
                <a:rPr lang="es-MX" sz="900" b="1" dirty="0">
                  <a:latin typeface="Arial" panose="020B0604020202020204" pitchFamily="34" charset="0"/>
                  <a:cs typeface="Arial" panose="020B0604020202020204" pitchFamily="34" charset="0"/>
                </a:rPr>
                <a:t>DIRECCION DE GESTION Y OPERACIÓN </a:t>
              </a:r>
            </a:p>
            <a:p>
              <a:pPr algn="r"/>
              <a:r>
                <a:rPr lang="es-MX" sz="900" b="1" dirty="0">
                  <a:latin typeface="Arial" panose="020B0604020202020204" pitchFamily="34" charset="0"/>
                  <a:cs typeface="Arial" panose="020B0604020202020204" pitchFamily="34" charset="0"/>
                </a:rPr>
                <a:t>PROBLEMÁTICA ESCOLAR</a:t>
              </a:r>
            </a:p>
          </p:txBody>
        </p:sp>
        <p:sp>
          <p:nvSpPr>
            <p:cNvPr id="9" name="Rectángulo 8">
              <a:extLst>
                <a:ext uri="{FF2B5EF4-FFF2-40B4-BE49-F238E27FC236}">
                  <a16:creationId xmlns:a16="http://schemas.microsoft.com/office/drawing/2014/main" id="{424C149B-B2FD-4D30-B6CD-3507A6CCD127}"/>
                </a:ext>
              </a:extLst>
            </p:cNvPr>
            <p:cNvSpPr/>
            <p:nvPr/>
          </p:nvSpPr>
          <p:spPr>
            <a:xfrm flipV="1">
              <a:off x="0" y="6313130"/>
              <a:ext cx="9144000" cy="1057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grpSp>
      <p:sp>
        <p:nvSpPr>
          <p:cNvPr id="2" name="Rectángulo 1">
            <a:extLst>
              <a:ext uri="{FF2B5EF4-FFF2-40B4-BE49-F238E27FC236}">
                <a16:creationId xmlns:a16="http://schemas.microsoft.com/office/drawing/2014/main" id="{EACF977F-CABA-4F54-BAE5-74A1EC265137}"/>
              </a:ext>
            </a:extLst>
          </p:cNvPr>
          <p:cNvSpPr/>
          <p:nvPr/>
        </p:nvSpPr>
        <p:spPr>
          <a:xfrm>
            <a:off x="2317058" y="2329501"/>
            <a:ext cx="6655265" cy="2523768"/>
          </a:xfrm>
          <a:prstGeom prst="rect">
            <a:avLst/>
          </a:prstGeom>
        </p:spPr>
        <p:txBody>
          <a:bodyPr wrap="square">
            <a:spAutoFit/>
          </a:bodyPr>
          <a:lstStyle/>
          <a:p>
            <a:pPr algn="just"/>
            <a:r>
              <a:rPr lang="es-MX" sz="2000" b="1" u="sng" dirty="0">
                <a:latin typeface="Arial" panose="020B0604020202020204" pitchFamily="34" charset="0"/>
                <a:cs typeface="Arial" panose="020B0604020202020204" pitchFamily="34" charset="0"/>
              </a:rPr>
              <a:t>ART. 61</a:t>
            </a:r>
            <a:r>
              <a:rPr lang="es-MX" sz="2000" b="1" dirty="0">
                <a:latin typeface="Arial" panose="020B0604020202020204" pitchFamily="34" charset="0"/>
                <a:cs typeface="Arial" panose="020B0604020202020204" pitchFamily="34" charset="0"/>
              </a:rPr>
              <a:t>   </a:t>
            </a:r>
            <a:r>
              <a:rPr lang="es-MX" dirty="0">
                <a:latin typeface="Arial" panose="020B0604020202020204" pitchFamily="34" charset="0"/>
                <a:cs typeface="Arial" panose="020B0604020202020204" pitchFamily="34" charset="0"/>
              </a:rPr>
              <a:t>Actos de conducta u omisión.</a:t>
            </a:r>
          </a:p>
          <a:p>
            <a:pPr algn="just"/>
            <a:endParaRPr lang="es-MX" sz="2000" dirty="0">
              <a:latin typeface="Arial" panose="020B0604020202020204" pitchFamily="34" charset="0"/>
              <a:cs typeface="Arial" panose="020B0604020202020204" pitchFamily="34" charset="0"/>
            </a:endParaRPr>
          </a:p>
          <a:p>
            <a:pPr algn="just"/>
            <a:r>
              <a:rPr lang="es-MX" sz="2000" b="1" u="sng" dirty="0">
                <a:latin typeface="Arial" panose="020B0604020202020204" pitchFamily="34" charset="0"/>
                <a:cs typeface="Arial" panose="020B0604020202020204" pitchFamily="34" charset="0"/>
              </a:rPr>
              <a:t>ART. 73</a:t>
            </a:r>
            <a:r>
              <a:rPr lang="es-MX" sz="2000" b="1" dirty="0">
                <a:latin typeface="Arial" panose="020B0604020202020204" pitchFamily="34" charset="0"/>
                <a:cs typeface="Arial" panose="020B0604020202020204" pitchFamily="34" charset="0"/>
              </a:rPr>
              <a:t>   </a:t>
            </a:r>
            <a:r>
              <a:rPr lang="es-MX" dirty="0">
                <a:latin typeface="Arial" panose="020B0604020202020204" pitchFamily="34" charset="0"/>
                <a:cs typeface="Arial" panose="020B0604020202020204" pitchFamily="34" charset="0"/>
              </a:rPr>
              <a:t>Apercibimiento como sanción Administrativa.</a:t>
            </a:r>
          </a:p>
          <a:p>
            <a:pPr algn="just"/>
            <a:endParaRPr lang="es-MX" sz="2000" dirty="0">
              <a:latin typeface="Arial" panose="020B0604020202020204" pitchFamily="34" charset="0"/>
              <a:cs typeface="Arial" panose="020B0604020202020204" pitchFamily="34" charset="0"/>
            </a:endParaRPr>
          </a:p>
          <a:p>
            <a:pPr algn="just"/>
            <a:r>
              <a:rPr lang="es-MX" sz="2000" b="1" dirty="0">
                <a:latin typeface="Arial" panose="020B0604020202020204" pitchFamily="34" charset="0"/>
                <a:cs typeface="Arial" panose="020B0604020202020204" pitchFamily="34" charset="0"/>
              </a:rPr>
              <a:t>AR</a:t>
            </a:r>
            <a:r>
              <a:rPr lang="es-MX" sz="2000" b="1" u="sng" dirty="0">
                <a:latin typeface="Arial" panose="020B0604020202020204" pitchFamily="34" charset="0"/>
                <a:cs typeface="Arial" panose="020B0604020202020204" pitchFamily="34" charset="0"/>
              </a:rPr>
              <a:t>T. 74</a:t>
            </a:r>
            <a:r>
              <a:rPr lang="es-MX" sz="2000" b="1" dirty="0">
                <a:latin typeface="Arial" panose="020B0604020202020204" pitchFamily="34" charset="0"/>
                <a:cs typeface="Arial" panose="020B0604020202020204" pitchFamily="34" charset="0"/>
              </a:rPr>
              <a:t>   </a:t>
            </a:r>
            <a:r>
              <a:rPr lang="es-MX" dirty="0">
                <a:latin typeface="Arial" panose="020B0604020202020204" pitchFamily="34" charset="0"/>
                <a:cs typeface="Arial" panose="020B0604020202020204" pitchFamily="34" charset="0"/>
              </a:rPr>
              <a:t>Amonestación como sanción administrativa</a:t>
            </a:r>
            <a:endParaRPr lang="es-MX" sz="2000" dirty="0">
              <a:latin typeface="Arial" panose="020B0604020202020204" pitchFamily="34" charset="0"/>
              <a:cs typeface="Arial" panose="020B0604020202020204" pitchFamily="34" charset="0"/>
            </a:endParaRPr>
          </a:p>
          <a:p>
            <a:pPr algn="just"/>
            <a:endParaRPr lang="es-MX" sz="2000" dirty="0">
              <a:latin typeface="Arial" panose="020B0604020202020204" pitchFamily="34" charset="0"/>
              <a:cs typeface="Arial" panose="020B0604020202020204" pitchFamily="34" charset="0"/>
            </a:endParaRPr>
          </a:p>
          <a:p>
            <a:pPr algn="just"/>
            <a:r>
              <a:rPr lang="es-MX" sz="2000" b="1" u="sng" dirty="0">
                <a:latin typeface="Arial" panose="020B0604020202020204" pitchFamily="34" charset="0"/>
                <a:cs typeface="Arial" panose="020B0604020202020204" pitchFamily="34" charset="0"/>
              </a:rPr>
              <a:t>ART. 81</a:t>
            </a:r>
            <a:r>
              <a:rPr lang="es-MX" sz="2000" b="1" dirty="0">
                <a:latin typeface="Arial" panose="020B0604020202020204" pitchFamily="34" charset="0"/>
                <a:cs typeface="Arial" panose="020B0604020202020204" pitchFamily="34" charset="0"/>
              </a:rPr>
              <a:t>   </a:t>
            </a:r>
            <a:r>
              <a:rPr lang="es-MX" dirty="0">
                <a:latin typeface="Arial" panose="020B0604020202020204" pitchFamily="34" charset="0"/>
                <a:cs typeface="Arial" panose="020B0604020202020204" pitchFamily="34" charset="0"/>
              </a:rPr>
              <a:t>Reubicación como medida precautoria</a:t>
            </a:r>
          </a:p>
          <a:p>
            <a:pPr algn="just"/>
            <a:r>
              <a:rPr lang="es-MX" dirty="0">
                <a:latin typeface="Arial" panose="020B0604020202020204" pitchFamily="34" charset="0"/>
                <a:cs typeface="Arial" panose="020B0604020202020204" pitchFamily="34" charset="0"/>
              </a:rPr>
              <a:t>                  (procedimiento de investigación )</a:t>
            </a:r>
          </a:p>
        </p:txBody>
      </p:sp>
      <p:sp>
        <p:nvSpPr>
          <p:cNvPr id="10" name="Rectángulo 9">
            <a:extLst>
              <a:ext uri="{FF2B5EF4-FFF2-40B4-BE49-F238E27FC236}">
                <a16:creationId xmlns:a16="http://schemas.microsoft.com/office/drawing/2014/main" id="{998A68E0-9A75-4F31-9791-377BD2104982}"/>
              </a:ext>
            </a:extLst>
          </p:cNvPr>
          <p:cNvSpPr/>
          <p:nvPr/>
        </p:nvSpPr>
        <p:spPr>
          <a:xfrm>
            <a:off x="644185" y="671189"/>
            <a:ext cx="2876108" cy="646331"/>
          </a:xfrm>
          <a:prstGeom prst="rect">
            <a:avLst/>
          </a:prstGeom>
        </p:spPr>
        <p:txBody>
          <a:bodyPr wrap="none">
            <a:spAutoFit/>
          </a:bodyPr>
          <a:lstStyle/>
          <a:p>
            <a:r>
              <a:rPr lang="es-MX" sz="3600" b="1" dirty="0">
                <a:solidFill>
                  <a:srgbClr val="C00000"/>
                </a:solidFill>
                <a:latin typeface="Arial" panose="020B0604020202020204" pitchFamily="34" charset="0"/>
                <a:cs typeface="Arial" panose="020B0604020202020204" pitchFamily="34" charset="0"/>
              </a:rPr>
              <a:t>NO </a:t>
            </a:r>
            <a:r>
              <a:rPr lang="es-MX" sz="3200" dirty="0">
                <a:solidFill>
                  <a:srgbClr val="C00000"/>
                </a:solidFill>
                <a:latin typeface="Arial" panose="020B0604020202020204" pitchFamily="34" charset="0"/>
                <a:cs typeface="Arial" panose="020B0604020202020204" pitchFamily="34" charset="0"/>
              </a:rPr>
              <a:t>APLICAR </a:t>
            </a:r>
            <a:endParaRPr lang="es-MX" sz="3200" dirty="0">
              <a:solidFill>
                <a:srgbClr val="C00000"/>
              </a:solidFill>
            </a:endParaRPr>
          </a:p>
        </p:txBody>
      </p:sp>
      <p:sp>
        <p:nvSpPr>
          <p:cNvPr id="15" name="Rectángulo 14">
            <a:extLst>
              <a:ext uri="{FF2B5EF4-FFF2-40B4-BE49-F238E27FC236}">
                <a16:creationId xmlns:a16="http://schemas.microsoft.com/office/drawing/2014/main" id="{C32AA290-7E60-42EB-80C3-81CB7E1D1370}"/>
              </a:ext>
            </a:extLst>
          </p:cNvPr>
          <p:cNvSpPr/>
          <p:nvPr/>
        </p:nvSpPr>
        <p:spPr>
          <a:xfrm>
            <a:off x="644185" y="1659613"/>
            <a:ext cx="7796430" cy="10578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3812783700"/>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upo 5">
            <a:extLst>
              <a:ext uri="{FF2B5EF4-FFF2-40B4-BE49-F238E27FC236}">
                <a16:creationId xmlns:a16="http://schemas.microsoft.com/office/drawing/2014/main" id="{F1FF6CAB-DE9E-4628-A6AA-19ED2717D167}"/>
              </a:ext>
            </a:extLst>
          </p:cNvPr>
          <p:cNvGrpSpPr/>
          <p:nvPr/>
        </p:nvGrpSpPr>
        <p:grpSpPr>
          <a:xfrm>
            <a:off x="0" y="6313130"/>
            <a:ext cx="9144000" cy="569043"/>
            <a:chOff x="0" y="6313130"/>
            <a:chExt cx="9144000" cy="569043"/>
          </a:xfrm>
        </p:grpSpPr>
        <p:pic>
          <p:nvPicPr>
            <p:cNvPr id="7" name="Imagen 6" descr="C:\Users\dalvarez\Pictures\logo sej 2016.jpg">
              <a:extLst>
                <a:ext uri="{FF2B5EF4-FFF2-40B4-BE49-F238E27FC236}">
                  <a16:creationId xmlns:a16="http://schemas.microsoft.com/office/drawing/2014/main" id="{C5B46909-38ED-4027-8A4A-1F3F23927D56}"/>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46217" y="6418918"/>
              <a:ext cx="786567" cy="403187"/>
            </a:xfrm>
            <a:prstGeom prst="rect">
              <a:avLst/>
            </a:prstGeom>
            <a:noFill/>
            <a:ln>
              <a:noFill/>
            </a:ln>
          </p:spPr>
        </p:pic>
        <p:sp>
          <p:nvSpPr>
            <p:cNvPr id="8" name="CuadroTexto 7">
              <a:extLst>
                <a:ext uri="{FF2B5EF4-FFF2-40B4-BE49-F238E27FC236}">
                  <a16:creationId xmlns:a16="http://schemas.microsoft.com/office/drawing/2014/main" id="{15713A11-6DAD-4BBF-AEFB-9A41324CA774}"/>
                </a:ext>
              </a:extLst>
            </p:cNvPr>
            <p:cNvSpPr txBox="1"/>
            <p:nvPr/>
          </p:nvSpPr>
          <p:spPr>
            <a:xfrm>
              <a:off x="3954262" y="6374342"/>
              <a:ext cx="5175670" cy="507831"/>
            </a:xfrm>
            <a:prstGeom prst="rect">
              <a:avLst/>
            </a:prstGeom>
            <a:noFill/>
          </p:spPr>
          <p:txBody>
            <a:bodyPr wrap="square" rtlCol="0">
              <a:spAutoFit/>
            </a:bodyPr>
            <a:lstStyle/>
            <a:p>
              <a:pPr algn="r"/>
              <a:r>
                <a:rPr lang="es-MX" sz="900" b="1" dirty="0">
                  <a:latin typeface="Arial" panose="020B0604020202020204" pitchFamily="34" charset="0"/>
                  <a:cs typeface="Arial" panose="020B0604020202020204" pitchFamily="34" charset="0"/>
                </a:rPr>
                <a:t>DIRECCION GENERAL DE EDUCACION PRIMARIA </a:t>
              </a:r>
            </a:p>
            <a:p>
              <a:pPr algn="r"/>
              <a:r>
                <a:rPr lang="es-MX" sz="900" b="1" dirty="0">
                  <a:latin typeface="Arial" panose="020B0604020202020204" pitchFamily="34" charset="0"/>
                  <a:cs typeface="Arial" panose="020B0604020202020204" pitchFamily="34" charset="0"/>
                </a:rPr>
                <a:t>DIRECCION DE GESTION Y OPERACIÓN </a:t>
              </a:r>
            </a:p>
            <a:p>
              <a:pPr algn="r"/>
              <a:r>
                <a:rPr lang="es-MX" sz="900" b="1" dirty="0">
                  <a:latin typeface="Arial" panose="020B0604020202020204" pitchFamily="34" charset="0"/>
                  <a:cs typeface="Arial" panose="020B0604020202020204" pitchFamily="34" charset="0"/>
                </a:rPr>
                <a:t>PROBLEMÁTICA ESCOLAR</a:t>
              </a:r>
            </a:p>
          </p:txBody>
        </p:sp>
        <p:sp>
          <p:nvSpPr>
            <p:cNvPr id="9" name="Rectángulo 8">
              <a:extLst>
                <a:ext uri="{FF2B5EF4-FFF2-40B4-BE49-F238E27FC236}">
                  <a16:creationId xmlns:a16="http://schemas.microsoft.com/office/drawing/2014/main" id="{F0C4EC72-15FC-4FCB-AEEC-E7F76229AFEE}"/>
                </a:ext>
              </a:extLst>
            </p:cNvPr>
            <p:cNvSpPr/>
            <p:nvPr/>
          </p:nvSpPr>
          <p:spPr>
            <a:xfrm flipV="1">
              <a:off x="0" y="6313130"/>
              <a:ext cx="9144000" cy="1057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grpSp>
      <p:sp>
        <p:nvSpPr>
          <p:cNvPr id="2" name="Rectángulo 1">
            <a:extLst>
              <a:ext uri="{FF2B5EF4-FFF2-40B4-BE49-F238E27FC236}">
                <a16:creationId xmlns:a16="http://schemas.microsoft.com/office/drawing/2014/main" id="{C59A6585-5A3A-4CD4-876A-60A50969ABA2}"/>
              </a:ext>
            </a:extLst>
          </p:cNvPr>
          <p:cNvSpPr/>
          <p:nvPr/>
        </p:nvSpPr>
        <p:spPr>
          <a:xfrm>
            <a:off x="1027405" y="579598"/>
            <a:ext cx="7208504" cy="954107"/>
          </a:xfrm>
          <a:prstGeom prst="rect">
            <a:avLst/>
          </a:prstGeom>
        </p:spPr>
        <p:txBody>
          <a:bodyPr wrap="square">
            <a:spAutoFit/>
          </a:bodyPr>
          <a:lstStyle/>
          <a:p>
            <a:pPr algn="ctr"/>
            <a:r>
              <a:rPr lang="es-MX" sz="2800" b="1" dirty="0">
                <a:solidFill>
                  <a:srgbClr val="C00000"/>
                </a:solidFill>
                <a:latin typeface="Arial" panose="020B0604020202020204" pitchFamily="34" charset="0"/>
                <a:cs typeface="Arial" panose="020B0604020202020204" pitchFamily="34" charset="0"/>
              </a:rPr>
              <a:t>Jefes de sector, supervisores de zona y directores </a:t>
            </a:r>
            <a:endParaRPr lang="es-MX" sz="2800" b="1" dirty="0">
              <a:solidFill>
                <a:srgbClr val="C00000"/>
              </a:solidFill>
            </a:endParaRPr>
          </a:p>
        </p:txBody>
      </p:sp>
      <p:sp>
        <p:nvSpPr>
          <p:cNvPr id="10" name="Rectángulo 9">
            <a:extLst>
              <a:ext uri="{FF2B5EF4-FFF2-40B4-BE49-F238E27FC236}">
                <a16:creationId xmlns:a16="http://schemas.microsoft.com/office/drawing/2014/main" id="{B198AE9E-D7DA-48AF-883C-01C487C87DA8}"/>
              </a:ext>
            </a:extLst>
          </p:cNvPr>
          <p:cNvSpPr/>
          <p:nvPr/>
        </p:nvSpPr>
        <p:spPr>
          <a:xfrm>
            <a:off x="644185" y="1659613"/>
            <a:ext cx="7796430" cy="10578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11" name="Rectángulo 10">
            <a:extLst>
              <a:ext uri="{FF2B5EF4-FFF2-40B4-BE49-F238E27FC236}">
                <a16:creationId xmlns:a16="http://schemas.microsoft.com/office/drawing/2014/main" id="{E623F67F-94E8-46DB-923E-0E737CB4DDFF}"/>
              </a:ext>
            </a:extLst>
          </p:cNvPr>
          <p:cNvSpPr/>
          <p:nvPr/>
        </p:nvSpPr>
        <p:spPr>
          <a:xfrm>
            <a:off x="1153551" y="1826612"/>
            <a:ext cx="7217966" cy="1323439"/>
          </a:xfrm>
          <a:prstGeom prst="rect">
            <a:avLst/>
          </a:prstGeom>
        </p:spPr>
        <p:txBody>
          <a:bodyPr wrap="square">
            <a:spAutoFit/>
          </a:bodyPr>
          <a:lstStyle/>
          <a:p>
            <a:pPr algn="just"/>
            <a:r>
              <a:rPr lang="es-MX" sz="2000" b="1" dirty="0">
                <a:latin typeface="Arial" panose="020B0604020202020204" pitchFamily="34" charset="0"/>
                <a:cs typeface="Arial" panose="020B0604020202020204" pitchFamily="34" charset="0"/>
              </a:rPr>
              <a:t>Efectuaran las gestiones </a:t>
            </a:r>
            <a:r>
              <a:rPr lang="es-MX" sz="2000" dirty="0">
                <a:latin typeface="Arial" panose="020B0604020202020204" pitchFamily="34" charset="0"/>
                <a:cs typeface="Arial" panose="020B0604020202020204" pitchFamily="34" charset="0"/>
              </a:rPr>
              <a:t>necesarias para dar </a:t>
            </a:r>
            <a:r>
              <a:rPr lang="es-MX" sz="2000" b="1" dirty="0">
                <a:latin typeface="Arial" panose="020B0604020202020204" pitchFamily="34" charset="0"/>
                <a:cs typeface="Arial" panose="020B0604020202020204" pitchFamily="34" charset="0"/>
              </a:rPr>
              <a:t>atención</a:t>
            </a:r>
            <a:r>
              <a:rPr lang="es-MX" sz="2000" dirty="0">
                <a:latin typeface="Arial" panose="020B0604020202020204" pitchFamily="34" charset="0"/>
                <a:cs typeface="Arial" panose="020B0604020202020204" pitchFamily="34" charset="0"/>
              </a:rPr>
              <a:t> </a:t>
            </a:r>
            <a:r>
              <a:rPr lang="es-MX" sz="2000" b="1" dirty="0">
                <a:latin typeface="Arial" panose="020B0604020202020204" pitchFamily="34" charset="0"/>
                <a:cs typeface="Arial" panose="020B0604020202020204" pitchFamily="34" charset="0"/>
              </a:rPr>
              <a:t>inmediata</a:t>
            </a:r>
            <a:r>
              <a:rPr lang="es-MX" sz="2000" dirty="0">
                <a:latin typeface="Arial" panose="020B0604020202020204" pitchFamily="34" charset="0"/>
                <a:cs typeface="Arial" panose="020B0604020202020204" pitchFamily="34" charset="0"/>
              </a:rPr>
              <a:t> a los diferentes requerimientos que surjan en el plantel educativo ya sea </a:t>
            </a:r>
            <a:r>
              <a:rPr lang="es-MX" sz="2000" b="1" dirty="0">
                <a:latin typeface="Arial" panose="020B0604020202020204" pitchFamily="34" charset="0"/>
                <a:cs typeface="Arial" panose="020B0604020202020204" pitchFamily="34" charset="0"/>
              </a:rPr>
              <a:t>por necesidad </a:t>
            </a:r>
            <a:r>
              <a:rPr lang="es-MX" sz="2000" dirty="0">
                <a:latin typeface="Arial" panose="020B0604020202020204" pitchFamily="34" charset="0"/>
                <a:cs typeface="Arial" panose="020B0604020202020204" pitchFamily="34" charset="0"/>
              </a:rPr>
              <a:t>del servicio o </a:t>
            </a:r>
            <a:r>
              <a:rPr lang="es-MX" sz="2000" b="1" dirty="0">
                <a:latin typeface="Arial" panose="020B0604020202020204" pitchFamily="34" charset="0"/>
                <a:cs typeface="Arial" panose="020B0604020202020204" pitchFamily="34" charset="0"/>
              </a:rPr>
              <a:t>por instrucción </a:t>
            </a:r>
            <a:r>
              <a:rPr lang="es-MX" sz="2000" dirty="0">
                <a:latin typeface="Arial" panose="020B0604020202020204" pitchFamily="34" charset="0"/>
                <a:cs typeface="Arial" panose="020B0604020202020204" pitchFamily="34" charset="0"/>
              </a:rPr>
              <a:t>de superior jerárquico, tales como:</a:t>
            </a:r>
          </a:p>
        </p:txBody>
      </p:sp>
      <p:sp>
        <p:nvSpPr>
          <p:cNvPr id="12" name="Rectángulo 11">
            <a:extLst>
              <a:ext uri="{FF2B5EF4-FFF2-40B4-BE49-F238E27FC236}">
                <a16:creationId xmlns:a16="http://schemas.microsoft.com/office/drawing/2014/main" id="{A3B60E92-83D9-4FF0-B6FB-01BC6BD2DB98}"/>
              </a:ext>
            </a:extLst>
          </p:cNvPr>
          <p:cNvSpPr/>
          <p:nvPr/>
        </p:nvSpPr>
        <p:spPr>
          <a:xfrm>
            <a:off x="1823732" y="3301730"/>
            <a:ext cx="6771628" cy="2308324"/>
          </a:xfrm>
          <a:prstGeom prst="rect">
            <a:avLst/>
          </a:prstGeom>
        </p:spPr>
        <p:txBody>
          <a:bodyPr wrap="square">
            <a:spAutoFit/>
          </a:bodyPr>
          <a:lstStyle/>
          <a:p>
            <a:pPr algn="just">
              <a:lnSpc>
                <a:spcPct val="150000"/>
              </a:lnSpc>
            </a:pPr>
            <a:r>
              <a:rPr lang="es-MX" sz="1600" b="1" dirty="0">
                <a:latin typeface="Arial" panose="020B0604020202020204" pitchFamily="34" charset="0"/>
                <a:cs typeface="Arial" panose="020B0604020202020204" pitchFamily="34" charset="0"/>
              </a:rPr>
              <a:t>GESTION</a:t>
            </a:r>
            <a:r>
              <a:rPr lang="es-MX" sz="1600" dirty="0">
                <a:latin typeface="Arial" panose="020B0604020202020204" pitchFamily="34" charset="0"/>
                <a:cs typeface="Arial" panose="020B0604020202020204" pitchFamily="34" charset="0"/>
              </a:rPr>
              <a:t>     En atención de quejas o denuncias (</a:t>
            </a:r>
            <a:r>
              <a:rPr lang="es-MX" sz="1600"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ART. 48 LRPAJ)</a:t>
            </a:r>
          </a:p>
          <a:p>
            <a:pPr algn="just">
              <a:lnSpc>
                <a:spcPct val="150000"/>
              </a:lnSpc>
            </a:pPr>
            <a:r>
              <a:rPr lang="es-MX" sz="1600" b="1" dirty="0">
                <a:latin typeface="Arial" panose="020B0604020202020204" pitchFamily="34" charset="0"/>
                <a:cs typeface="Arial" panose="020B0604020202020204" pitchFamily="34" charset="0"/>
              </a:rPr>
              <a:t>GESTION</a:t>
            </a:r>
            <a:r>
              <a:rPr lang="es-MX" sz="1600" dirty="0">
                <a:latin typeface="Arial" panose="020B0604020202020204" pitchFamily="34" charset="0"/>
                <a:cs typeface="Arial" panose="020B0604020202020204" pitchFamily="34" charset="0"/>
              </a:rPr>
              <a:t>     Referente a cambio de plantel </a:t>
            </a:r>
            <a:r>
              <a:rPr lang="es-MX" sz="1600"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(alumno o docente)</a:t>
            </a:r>
          </a:p>
          <a:p>
            <a:pPr algn="just">
              <a:lnSpc>
                <a:spcPct val="150000"/>
              </a:lnSpc>
            </a:pPr>
            <a:r>
              <a:rPr lang="es-MX" sz="1600" b="1" dirty="0">
                <a:latin typeface="Arial" panose="020B0604020202020204" pitchFamily="34" charset="0"/>
                <a:cs typeface="Arial" panose="020B0604020202020204" pitchFamily="34" charset="0"/>
              </a:rPr>
              <a:t>GESTION     </a:t>
            </a:r>
            <a:r>
              <a:rPr lang="es-MX" sz="1600" dirty="0">
                <a:latin typeface="Arial" panose="020B0604020202020204" pitchFamily="34" charset="0"/>
                <a:cs typeface="Arial" panose="020B0604020202020204" pitchFamily="34" charset="0"/>
              </a:rPr>
              <a:t>Para evaluación psicológica </a:t>
            </a:r>
            <a:r>
              <a:rPr lang="es-MX" sz="1600"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(alumno o docente)</a:t>
            </a:r>
          </a:p>
          <a:p>
            <a:pPr algn="just">
              <a:lnSpc>
                <a:spcPct val="150000"/>
              </a:lnSpc>
            </a:pPr>
            <a:r>
              <a:rPr lang="es-MX" sz="1600" b="1" dirty="0">
                <a:latin typeface="Arial" panose="020B0604020202020204" pitchFamily="34" charset="0"/>
                <a:cs typeface="Arial" panose="020B0604020202020204" pitchFamily="34" charset="0"/>
              </a:rPr>
              <a:t>GESTION</a:t>
            </a:r>
            <a:r>
              <a:rPr lang="es-MX" sz="1600" dirty="0">
                <a:latin typeface="Arial" panose="020B0604020202020204" pitchFamily="34" charset="0"/>
                <a:cs typeface="Arial" panose="020B0604020202020204" pitchFamily="34" charset="0"/>
              </a:rPr>
              <a:t>     De recursos </a:t>
            </a:r>
            <a:r>
              <a:rPr lang="es-MX" sz="1600"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(docentes)</a:t>
            </a:r>
          </a:p>
          <a:p>
            <a:pPr algn="just">
              <a:lnSpc>
                <a:spcPct val="150000"/>
              </a:lnSpc>
            </a:pPr>
            <a:r>
              <a:rPr lang="es-MX" sz="1600" b="1" dirty="0">
                <a:latin typeface="Arial" panose="020B0604020202020204" pitchFamily="34" charset="0"/>
                <a:cs typeface="Arial" panose="020B0604020202020204" pitchFamily="34" charset="0"/>
              </a:rPr>
              <a:t>GESTION    </a:t>
            </a:r>
            <a:r>
              <a:rPr lang="es-MX" sz="1600" dirty="0">
                <a:latin typeface="Arial" panose="020B0604020202020204" pitchFamily="34" charset="0"/>
                <a:cs typeface="Arial" panose="020B0604020202020204" pitchFamily="34" charset="0"/>
              </a:rPr>
              <a:t> En la aplicación de procedimientos sancionatorios </a:t>
            </a:r>
          </a:p>
          <a:p>
            <a:pPr algn="just">
              <a:lnSpc>
                <a:spcPct val="150000"/>
              </a:lnSpc>
            </a:pPr>
            <a:r>
              <a:rPr lang="es-MX" sz="1600" dirty="0">
                <a:latin typeface="Arial" panose="020B0604020202020204" pitchFamily="34" charset="0"/>
                <a:cs typeface="Arial" panose="020B0604020202020204" pitchFamily="34" charset="0"/>
              </a:rPr>
              <a:t>                     administrativos </a:t>
            </a:r>
            <a:r>
              <a:rPr lang="es-MX" sz="16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s-MX" sz="1600"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actas</a:t>
            </a:r>
            <a:r>
              <a:rPr lang="es-MX" sz="16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954650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05840" y="755672"/>
            <a:ext cx="7132319" cy="801445"/>
          </a:xfrm>
        </p:spPr>
        <p:txBody>
          <a:bodyPr>
            <a:noAutofit/>
          </a:bodyPr>
          <a:lstStyle/>
          <a:p>
            <a:pPr algn="ctr"/>
            <a:r>
              <a:rPr lang="es-MX" sz="2100" b="1" dirty="0">
                <a:solidFill>
                  <a:schemeClr val="tx1"/>
                </a:solidFill>
                <a:latin typeface="Arial" panose="020B0604020202020204" pitchFamily="34" charset="0"/>
                <a:cs typeface="Arial" panose="020B0604020202020204" pitchFamily="34" charset="0"/>
              </a:rPr>
              <a:t>LEYES SUPLETORIAS A LA </a:t>
            </a:r>
            <a:r>
              <a:rPr lang="es-MX" sz="2100" b="1" dirty="0">
                <a:solidFill>
                  <a:srgbClr val="C00000"/>
                </a:solidFill>
                <a:latin typeface="Arial" panose="020B0604020202020204" pitchFamily="34" charset="0"/>
                <a:cs typeface="Arial" panose="020B0604020202020204" pitchFamily="34" charset="0"/>
              </a:rPr>
              <a:t>LEY DE RESPONSABILIDAD DE LOS SERVIDORES PUBLICOS DEL ESTADO DE JALISCO</a:t>
            </a:r>
          </a:p>
        </p:txBody>
      </p:sp>
      <p:grpSp>
        <p:nvGrpSpPr>
          <p:cNvPr id="6" name="Grupo 5">
            <a:extLst>
              <a:ext uri="{FF2B5EF4-FFF2-40B4-BE49-F238E27FC236}">
                <a16:creationId xmlns:a16="http://schemas.microsoft.com/office/drawing/2014/main" id="{5EC1F408-672B-49FA-B026-982FD8579E4E}"/>
              </a:ext>
            </a:extLst>
          </p:cNvPr>
          <p:cNvGrpSpPr/>
          <p:nvPr/>
        </p:nvGrpSpPr>
        <p:grpSpPr>
          <a:xfrm>
            <a:off x="0" y="6313130"/>
            <a:ext cx="9144000" cy="569043"/>
            <a:chOff x="0" y="6313130"/>
            <a:chExt cx="9144000" cy="569043"/>
          </a:xfrm>
        </p:grpSpPr>
        <p:pic>
          <p:nvPicPr>
            <p:cNvPr id="7" name="Imagen 6" descr="C:\Users\dalvarez\Pictures\logo sej 2016.jpg">
              <a:extLst>
                <a:ext uri="{FF2B5EF4-FFF2-40B4-BE49-F238E27FC236}">
                  <a16:creationId xmlns:a16="http://schemas.microsoft.com/office/drawing/2014/main" id="{3ED2F064-3F21-4FBB-AADD-7E52107A2ED4}"/>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46217" y="6418918"/>
              <a:ext cx="786567" cy="403187"/>
            </a:xfrm>
            <a:prstGeom prst="rect">
              <a:avLst/>
            </a:prstGeom>
            <a:noFill/>
            <a:ln>
              <a:noFill/>
            </a:ln>
          </p:spPr>
        </p:pic>
        <p:sp>
          <p:nvSpPr>
            <p:cNvPr id="8" name="CuadroTexto 7">
              <a:extLst>
                <a:ext uri="{FF2B5EF4-FFF2-40B4-BE49-F238E27FC236}">
                  <a16:creationId xmlns:a16="http://schemas.microsoft.com/office/drawing/2014/main" id="{103302D5-2CA1-490E-9A79-C828A6EDA8D8}"/>
                </a:ext>
              </a:extLst>
            </p:cNvPr>
            <p:cNvSpPr txBox="1"/>
            <p:nvPr/>
          </p:nvSpPr>
          <p:spPr>
            <a:xfrm>
              <a:off x="3954262" y="6374342"/>
              <a:ext cx="5175670" cy="507831"/>
            </a:xfrm>
            <a:prstGeom prst="rect">
              <a:avLst/>
            </a:prstGeom>
            <a:noFill/>
          </p:spPr>
          <p:txBody>
            <a:bodyPr wrap="square" rtlCol="0">
              <a:spAutoFit/>
            </a:bodyPr>
            <a:lstStyle/>
            <a:p>
              <a:pPr algn="r"/>
              <a:r>
                <a:rPr lang="es-MX" sz="900" b="1" dirty="0">
                  <a:latin typeface="Arial" panose="020B0604020202020204" pitchFamily="34" charset="0"/>
                  <a:cs typeface="Arial" panose="020B0604020202020204" pitchFamily="34" charset="0"/>
                </a:rPr>
                <a:t>DIRECCION GENERAL DE EDUCACION PRIMARIA </a:t>
              </a:r>
            </a:p>
            <a:p>
              <a:pPr algn="r"/>
              <a:r>
                <a:rPr lang="es-MX" sz="900" b="1" dirty="0">
                  <a:latin typeface="Arial" panose="020B0604020202020204" pitchFamily="34" charset="0"/>
                  <a:cs typeface="Arial" panose="020B0604020202020204" pitchFamily="34" charset="0"/>
                </a:rPr>
                <a:t>DIRECCION DE GESTION Y OPERACIÓN </a:t>
              </a:r>
            </a:p>
            <a:p>
              <a:pPr algn="r"/>
              <a:r>
                <a:rPr lang="es-MX" sz="900" b="1" dirty="0">
                  <a:latin typeface="Arial" panose="020B0604020202020204" pitchFamily="34" charset="0"/>
                  <a:cs typeface="Arial" panose="020B0604020202020204" pitchFamily="34" charset="0"/>
                </a:rPr>
                <a:t>PROBLEMÁTICA ESCOLAR</a:t>
              </a:r>
            </a:p>
          </p:txBody>
        </p:sp>
        <p:sp>
          <p:nvSpPr>
            <p:cNvPr id="9" name="Rectángulo 8">
              <a:extLst>
                <a:ext uri="{FF2B5EF4-FFF2-40B4-BE49-F238E27FC236}">
                  <a16:creationId xmlns:a16="http://schemas.microsoft.com/office/drawing/2014/main" id="{1F820A3F-F510-4C8D-B83D-5984B54DA2FF}"/>
                </a:ext>
              </a:extLst>
            </p:cNvPr>
            <p:cNvSpPr/>
            <p:nvPr/>
          </p:nvSpPr>
          <p:spPr>
            <a:xfrm flipV="1">
              <a:off x="0" y="6313130"/>
              <a:ext cx="9144000" cy="1057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grpSp>
      <p:sp>
        <p:nvSpPr>
          <p:cNvPr id="11" name="Rectángulo 10">
            <a:extLst>
              <a:ext uri="{FF2B5EF4-FFF2-40B4-BE49-F238E27FC236}">
                <a16:creationId xmlns:a16="http://schemas.microsoft.com/office/drawing/2014/main" id="{A521CA14-2390-4BAA-9F4E-CB63E04F16CB}"/>
              </a:ext>
            </a:extLst>
          </p:cNvPr>
          <p:cNvSpPr/>
          <p:nvPr/>
        </p:nvSpPr>
        <p:spPr>
          <a:xfrm>
            <a:off x="644185" y="1659613"/>
            <a:ext cx="7796430" cy="10578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12" name="Rectángulo 11">
            <a:extLst>
              <a:ext uri="{FF2B5EF4-FFF2-40B4-BE49-F238E27FC236}">
                <a16:creationId xmlns:a16="http://schemas.microsoft.com/office/drawing/2014/main" id="{33FBA802-97C8-47B2-A1C3-9A05A77250AA}"/>
              </a:ext>
            </a:extLst>
          </p:cNvPr>
          <p:cNvSpPr/>
          <p:nvPr/>
        </p:nvSpPr>
        <p:spPr>
          <a:xfrm>
            <a:off x="1367499" y="2261321"/>
            <a:ext cx="7073116" cy="2616101"/>
          </a:xfrm>
          <a:prstGeom prst="rect">
            <a:avLst/>
          </a:prstGeom>
        </p:spPr>
        <p:txBody>
          <a:bodyPr wrap="square">
            <a:spAutoFit/>
          </a:bodyPr>
          <a:lstStyle/>
          <a:p>
            <a:pPr marL="342900" indent="-342900" algn="just">
              <a:buFont typeface="Arial" panose="020B0604020202020204" pitchFamily="34" charset="0"/>
              <a:buChar char="•"/>
            </a:pPr>
            <a:r>
              <a:rPr lang="es-MX" sz="2000" dirty="0">
                <a:latin typeface="Arial" panose="020B0604020202020204" pitchFamily="34" charset="0"/>
                <a:cs typeface="Arial" panose="020B0604020202020204" pitchFamily="34" charset="0"/>
              </a:rPr>
              <a:t>Ley General de Responsabilidades Administrativas. </a:t>
            </a:r>
          </a:p>
          <a:p>
            <a:pPr marL="342900" indent="-342900" algn="just">
              <a:buFont typeface="Arial" panose="020B0604020202020204" pitchFamily="34" charset="0"/>
              <a:buChar char="•"/>
            </a:pPr>
            <a:endParaRPr lang="es-MX" sz="2000"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s-MX" sz="2000" dirty="0">
                <a:latin typeface="Arial" panose="020B0604020202020204" pitchFamily="34" charset="0"/>
                <a:cs typeface="Arial" panose="020B0604020202020204" pitchFamily="34" charset="0"/>
              </a:rPr>
              <a:t>Ley de Responsabilidades Políticas y Administrativas del Estado de Jalisco.</a:t>
            </a:r>
          </a:p>
          <a:p>
            <a:pPr marL="342900" indent="-342900" algn="just">
              <a:buFont typeface="Arial" panose="020B0604020202020204" pitchFamily="34" charset="0"/>
              <a:buChar char="•"/>
            </a:pPr>
            <a:endParaRPr lang="es-MX" sz="2000"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s-MX" sz="2000" dirty="0">
                <a:latin typeface="Arial" panose="020B0604020202020204" pitchFamily="34" charset="0"/>
                <a:cs typeface="Arial" panose="020B0604020202020204" pitchFamily="34" charset="0"/>
              </a:rPr>
              <a:t>Ley de los Servidores Públicos del Estado de Jalisco.</a:t>
            </a:r>
          </a:p>
          <a:p>
            <a:pPr marL="342900" indent="-342900" algn="just">
              <a:buFont typeface="Arial" panose="020B0604020202020204" pitchFamily="34" charset="0"/>
              <a:buChar char="•"/>
            </a:pPr>
            <a:endParaRPr lang="es-MX" sz="2000"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s-MX" sz="2000" dirty="0">
                <a:latin typeface="Arial" panose="020B0604020202020204" pitchFamily="34" charset="0"/>
                <a:cs typeface="Arial" panose="020B0604020202020204" pitchFamily="34" charset="0"/>
              </a:rPr>
              <a:t>Manual de Organización de Nivel Primarias</a:t>
            </a:r>
            <a:r>
              <a:rPr lang="es-MX" sz="24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583225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3 Elipse">
            <a:extLst>
              <a:ext uri="{FF2B5EF4-FFF2-40B4-BE49-F238E27FC236}">
                <a16:creationId xmlns:a16="http://schemas.microsoft.com/office/drawing/2014/main" id="{B08D67EE-F7F3-468A-83DE-28F8534DE7C9}"/>
              </a:ext>
            </a:extLst>
          </p:cNvPr>
          <p:cNvSpPr/>
          <p:nvPr/>
        </p:nvSpPr>
        <p:spPr>
          <a:xfrm>
            <a:off x="296743" y="180419"/>
            <a:ext cx="1584176" cy="864096"/>
          </a:xfrm>
          <a:prstGeom prst="ellipse">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MX" b="1" dirty="0">
                <a:solidFill>
                  <a:prstClr val="black"/>
                </a:solidFill>
                <a:latin typeface="Calibri"/>
              </a:rPr>
              <a:t>Conducta</a:t>
            </a:r>
          </a:p>
        </p:txBody>
      </p:sp>
      <p:sp>
        <p:nvSpPr>
          <p:cNvPr id="3" name="4 Decisión">
            <a:extLst>
              <a:ext uri="{FF2B5EF4-FFF2-40B4-BE49-F238E27FC236}">
                <a16:creationId xmlns:a16="http://schemas.microsoft.com/office/drawing/2014/main" id="{FF3594A7-5025-467A-A8E7-52D44D2474C8}"/>
              </a:ext>
            </a:extLst>
          </p:cNvPr>
          <p:cNvSpPr/>
          <p:nvPr/>
        </p:nvSpPr>
        <p:spPr>
          <a:xfrm>
            <a:off x="440759" y="1404555"/>
            <a:ext cx="1368152" cy="792088"/>
          </a:xfrm>
          <a:prstGeom prst="flowChartDecision">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MX" sz="1600" dirty="0">
                <a:solidFill>
                  <a:prstClr val="black"/>
                </a:solidFill>
                <a:latin typeface="Calibri"/>
              </a:rPr>
              <a:t>Delito</a:t>
            </a:r>
          </a:p>
        </p:txBody>
      </p:sp>
      <p:sp>
        <p:nvSpPr>
          <p:cNvPr id="4" name="5 Decisión">
            <a:extLst>
              <a:ext uri="{FF2B5EF4-FFF2-40B4-BE49-F238E27FC236}">
                <a16:creationId xmlns:a16="http://schemas.microsoft.com/office/drawing/2014/main" id="{6908B4EE-D77F-4A43-98D0-6292FD660FCC}"/>
              </a:ext>
            </a:extLst>
          </p:cNvPr>
          <p:cNvSpPr/>
          <p:nvPr/>
        </p:nvSpPr>
        <p:spPr>
          <a:xfrm>
            <a:off x="620779" y="2556683"/>
            <a:ext cx="936104" cy="936104"/>
          </a:xfrm>
          <a:prstGeom prst="flowChartDecision">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MX" dirty="0">
                <a:solidFill>
                  <a:prstClr val="black"/>
                </a:solidFill>
                <a:latin typeface="Calibri"/>
              </a:rPr>
              <a:t>FA</a:t>
            </a:r>
          </a:p>
        </p:txBody>
      </p:sp>
      <p:sp>
        <p:nvSpPr>
          <p:cNvPr id="5" name="6 Decisión">
            <a:extLst>
              <a:ext uri="{FF2B5EF4-FFF2-40B4-BE49-F238E27FC236}">
                <a16:creationId xmlns:a16="http://schemas.microsoft.com/office/drawing/2014/main" id="{8E182C48-BA6B-4642-98BE-AD24A28900EA}"/>
              </a:ext>
            </a:extLst>
          </p:cNvPr>
          <p:cNvSpPr/>
          <p:nvPr/>
        </p:nvSpPr>
        <p:spPr>
          <a:xfrm>
            <a:off x="584775" y="3852827"/>
            <a:ext cx="936104" cy="1008112"/>
          </a:xfrm>
          <a:prstGeom prst="flowChartDecision">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MX" dirty="0">
                <a:solidFill>
                  <a:prstClr val="black"/>
                </a:solidFill>
                <a:latin typeface="Calibri"/>
              </a:rPr>
              <a:t>RL</a:t>
            </a:r>
          </a:p>
        </p:txBody>
      </p:sp>
      <p:sp>
        <p:nvSpPr>
          <p:cNvPr id="6" name="9 Flecha abajo">
            <a:extLst>
              <a:ext uri="{FF2B5EF4-FFF2-40B4-BE49-F238E27FC236}">
                <a16:creationId xmlns:a16="http://schemas.microsoft.com/office/drawing/2014/main" id="{EFC7E88E-3B52-4ACC-BE4D-C848BD2EFBF2}"/>
              </a:ext>
            </a:extLst>
          </p:cNvPr>
          <p:cNvSpPr/>
          <p:nvPr/>
        </p:nvSpPr>
        <p:spPr>
          <a:xfrm>
            <a:off x="1088832" y="1044515"/>
            <a:ext cx="45719"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s-MX">
              <a:solidFill>
                <a:prstClr val="white"/>
              </a:solidFill>
              <a:latin typeface="Calibri"/>
            </a:endParaRPr>
          </a:p>
        </p:txBody>
      </p:sp>
      <p:sp>
        <p:nvSpPr>
          <p:cNvPr id="7" name="10 Flecha derecha">
            <a:extLst>
              <a:ext uri="{FF2B5EF4-FFF2-40B4-BE49-F238E27FC236}">
                <a16:creationId xmlns:a16="http://schemas.microsoft.com/office/drawing/2014/main" id="{04D9AF69-3CCA-469A-9EF2-26066126A411}"/>
              </a:ext>
            </a:extLst>
          </p:cNvPr>
          <p:cNvSpPr/>
          <p:nvPr/>
        </p:nvSpPr>
        <p:spPr>
          <a:xfrm>
            <a:off x="1808911" y="1800600"/>
            <a:ext cx="360040"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s-MX">
              <a:solidFill>
                <a:prstClr val="white"/>
              </a:solidFill>
              <a:latin typeface="Calibri"/>
            </a:endParaRPr>
          </a:p>
        </p:txBody>
      </p:sp>
      <p:sp>
        <p:nvSpPr>
          <p:cNvPr id="8" name="11 Flecha abajo">
            <a:extLst>
              <a:ext uri="{FF2B5EF4-FFF2-40B4-BE49-F238E27FC236}">
                <a16:creationId xmlns:a16="http://schemas.microsoft.com/office/drawing/2014/main" id="{A74D68BA-00B7-457A-AE88-091A805C663D}"/>
              </a:ext>
            </a:extLst>
          </p:cNvPr>
          <p:cNvSpPr/>
          <p:nvPr/>
        </p:nvSpPr>
        <p:spPr>
          <a:xfrm>
            <a:off x="1079117" y="2196643"/>
            <a:ext cx="45719"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s-MX">
              <a:solidFill>
                <a:prstClr val="white"/>
              </a:solidFill>
              <a:latin typeface="Calibri"/>
            </a:endParaRPr>
          </a:p>
        </p:txBody>
      </p:sp>
      <p:sp>
        <p:nvSpPr>
          <p:cNvPr id="9" name="12 CuadroTexto">
            <a:extLst>
              <a:ext uri="{FF2B5EF4-FFF2-40B4-BE49-F238E27FC236}">
                <a16:creationId xmlns:a16="http://schemas.microsoft.com/office/drawing/2014/main" id="{ED6F9E3A-A903-4C86-B487-80A5609C04B3}"/>
              </a:ext>
            </a:extLst>
          </p:cNvPr>
          <p:cNvSpPr txBox="1"/>
          <p:nvPr/>
        </p:nvSpPr>
        <p:spPr>
          <a:xfrm>
            <a:off x="1851811" y="1431267"/>
            <a:ext cx="360040" cy="369332"/>
          </a:xfrm>
          <a:prstGeom prst="rect">
            <a:avLst/>
          </a:prstGeom>
          <a:noFill/>
        </p:spPr>
        <p:txBody>
          <a:bodyPr wrap="square" rtlCol="0">
            <a:spAutoFit/>
          </a:bodyPr>
          <a:lstStyle/>
          <a:p>
            <a:pPr defTabSz="914400"/>
            <a:r>
              <a:rPr lang="es-MX" dirty="0">
                <a:solidFill>
                  <a:prstClr val="black"/>
                </a:solidFill>
                <a:latin typeface="Calibri"/>
              </a:rPr>
              <a:t>si</a:t>
            </a:r>
          </a:p>
        </p:txBody>
      </p:sp>
      <p:sp>
        <p:nvSpPr>
          <p:cNvPr id="10" name="13 CuadroTexto">
            <a:extLst>
              <a:ext uri="{FF2B5EF4-FFF2-40B4-BE49-F238E27FC236}">
                <a16:creationId xmlns:a16="http://schemas.microsoft.com/office/drawing/2014/main" id="{DE5968B4-BF13-4064-A091-B631D9606928}"/>
              </a:ext>
            </a:extLst>
          </p:cNvPr>
          <p:cNvSpPr txBox="1"/>
          <p:nvPr/>
        </p:nvSpPr>
        <p:spPr>
          <a:xfrm>
            <a:off x="558487" y="2219751"/>
            <a:ext cx="674361" cy="369332"/>
          </a:xfrm>
          <a:prstGeom prst="rect">
            <a:avLst/>
          </a:prstGeom>
          <a:noFill/>
        </p:spPr>
        <p:txBody>
          <a:bodyPr wrap="square" rtlCol="0">
            <a:spAutoFit/>
          </a:bodyPr>
          <a:lstStyle/>
          <a:p>
            <a:pPr defTabSz="914400"/>
            <a:r>
              <a:rPr lang="es-MX" dirty="0">
                <a:solidFill>
                  <a:prstClr val="black"/>
                </a:solidFill>
                <a:latin typeface="Calibri"/>
              </a:rPr>
              <a:t>no</a:t>
            </a:r>
          </a:p>
        </p:txBody>
      </p:sp>
      <p:sp>
        <p:nvSpPr>
          <p:cNvPr id="11" name="14 Rectángulo">
            <a:extLst>
              <a:ext uri="{FF2B5EF4-FFF2-40B4-BE49-F238E27FC236}">
                <a16:creationId xmlns:a16="http://schemas.microsoft.com/office/drawing/2014/main" id="{18E127A1-6EA9-48F9-B812-79C44080CE85}"/>
              </a:ext>
            </a:extLst>
          </p:cNvPr>
          <p:cNvSpPr/>
          <p:nvPr/>
        </p:nvSpPr>
        <p:spPr>
          <a:xfrm>
            <a:off x="2211851" y="1615933"/>
            <a:ext cx="1181236" cy="5807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MX" b="1" dirty="0">
                <a:solidFill>
                  <a:prstClr val="black"/>
                </a:solidFill>
                <a:latin typeface="Calibri"/>
              </a:rPr>
              <a:t>Fiscalía</a:t>
            </a:r>
          </a:p>
        </p:txBody>
      </p:sp>
      <p:sp>
        <p:nvSpPr>
          <p:cNvPr id="12" name="16 Flecha arriba">
            <a:extLst>
              <a:ext uri="{FF2B5EF4-FFF2-40B4-BE49-F238E27FC236}">
                <a16:creationId xmlns:a16="http://schemas.microsoft.com/office/drawing/2014/main" id="{0426F734-C282-4A85-9B89-7377CC966143}"/>
              </a:ext>
            </a:extLst>
          </p:cNvPr>
          <p:cNvSpPr/>
          <p:nvPr/>
        </p:nvSpPr>
        <p:spPr>
          <a:xfrm>
            <a:off x="2802470" y="1224535"/>
            <a:ext cx="45719" cy="39139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s-MX">
              <a:solidFill>
                <a:prstClr val="white"/>
              </a:solidFill>
              <a:latin typeface="Calibri"/>
            </a:endParaRPr>
          </a:p>
        </p:txBody>
      </p:sp>
      <p:sp>
        <p:nvSpPr>
          <p:cNvPr id="13" name="17 Flecha derecha">
            <a:extLst>
              <a:ext uri="{FF2B5EF4-FFF2-40B4-BE49-F238E27FC236}">
                <a16:creationId xmlns:a16="http://schemas.microsoft.com/office/drawing/2014/main" id="{2BF9A8CF-45F5-48EE-86D5-034236141136}"/>
              </a:ext>
            </a:extLst>
          </p:cNvPr>
          <p:cNvSpPr/>
          <p:nvPr/>
        </p:nvSpPr>
        <p:spPr>
          <a:xfrm>
            <a:off x="3393087" y="1846318"/>
            <a:ext cx="504056" cy="5997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s-MX">
              <a:solidFill>
                <a:prstClr val="white"/>
              </a:solidFill>
              <a:latin typeface="Calibri"/>
            </a:endParaRPr>
          </a:p>
        </p:txBody>
      </p:sp>
      <p:sp>
        <p:nvSpPr>
          <p:cNvPr id="14" name="18 Rectángulo redondeado">
            <a:extLst>
              <a:ext uri="{FF2B5EF4-FFF2-40B4-BE49-F238E27FC236}">
                <a16:creationId xmlns:a16="http://schemas.microsoft.com/office/drawing/2014/main" id="{6945D147-DB00-40DB-8706-10AECDC88BBA}"/>
              </a:ext>
            </a:extLst>
          </p:cNvPr>
          <p:cNvSpPr/>
          <p:nvPr/>
        </p:nvSpPr>
        <p:spPr>
          <a:xfrm>
            <a:off x="3897143" y="1431267"/>
            <a:ext cx="1296144" cy="95004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MX" sz="1600" b="1" dirty="0">
                <a:solidFill>
                  <a:prstClr val="black"/>
                </a:solidFill>
                <a:latin typeface="Calibri"/>
              </a:rPr>
              <a:t>Informar a Contraloría, RH y Nivel</a:t>
            </a:r>
          </a:p>
        </p:txBody>
      </p:sp>
      <p:sp>
        <p:nvSpPr>
          <p:cNvPr id="15" name="19 Flecha derecha">
            <a:extLst>
              <a:ext uri="{FF2B5EF4-FFF2-40B4-BE49-F238E27FC236}">
                <a16:creationId xmlns:a16="http://schemas.microsoft.com/office/drawing/2014/main" id="{E0A6ABDC-5698-4397-B422-1D97BF7CD6D4}"/>
              </a:ext>
            </a:extLst>
          </p:cNvPr>
          <p:cNvSpPr/>
          <p:nvPr/>
        </p:nvSpPr>
        <p:spPr>
          <a:xfrm>
            <a:off x="5193287" y="1906289"/>
            <a:ext cx="432048"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s-MX">
              <a:solidFill>
                <a:prstClr val="white"/>
              </a:solidFill>
              <a:latin typeface="Calibri"/>
            </a:endParaRPr>
          </a:p>
        </p:txBody>
      </p:sp>
      <p:sp>
        <p:nvSpPr>
          <p:cNvPr id="16" name="20 Rectángulo redondeado">
            <a:extLst>
              <a:ext uri="{FF2B5EF4-FFF2-40B4-BE49-F238E27FC236}">
                <a16:creationId xmlns:a16="http://schemas.microsoft.com/office/drawing/2014/main" id="{85873978-C2E2-4226-AD25-C2C451DA3235}"/>
              </a:ext>
            </a:extLst>
          </p:cNvPr>
          <p:cNvSpPr/>
          <p:nvPr/>
        </p:nvSpPr>
        <p:spPr>
          <a:xfrm>
            <a:off x="5697343" y="1476563"/>
            <a:ext cx="1440160" cy="94075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MX" sz="1600" b="1" dirty="0">
                <a:solidFill>
                  <a:prstClr val="black"/>
                </a:solidFill>
                <a:latin typeface="Calibri"/>
              </a:rPr>
              <a:t>Mover el recurso y gestionar el substituto</a:t>
            </a:r>
          </a:p>
        </p:txBody>
      </p:sp>
      <p:sp>
        <p:nvSpPr>
          <p:cNvPr id="17" name="21 Rectángulo redondeado">
            <a:extLst>
              <a:ext uri="{FF2B5EF4-FFF2-40B4-BE49-F238E27FC236}">
                <a16:creationId xmlns:a16="http://schemas.microsoft.com/office/drawing/2014/main" id="{BC14DB0D-21C3-4A7A-8AA3-4B057C89245F}"/>
              </a:ext>
            </a:extLst>
          </p:cNvPr>
          <p:cNvSpPr/>
          <p:nvPr/>
        </p:nvSpPr>
        <p:spPr>
          <a:xfrm>
            <a:off x="2096943" y="180419"/>
            <a:ext cx="1433264" cy="100811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MX" b="1" dirty="0">
                <a:solidFill>
                  <a:prstClr val="black"/>
                </a:solidFill>
                <a:latin typeface="Calibri"/>
              </a:rPr>
              <a:t> </a:t>
            </a:r>
            <a:r>
              <a:rPr lang="es-MX" sz="1600" b="1" dirty="0">
                <a:solidFill>
                  <a:prstClr val="black"/>
                </a:solidFill>
                <a:latin typeface="Calibri"/>
              </a:rPr>
              <a:t>Oficios para separar del grupo o la función</a:t>
            </a:r>
          </a:p>
        </p:txBody>
      </p:sp>
      <p:sp>
        <p:nvSpPr>
          <p:cNvPr id="18" name="22 Flecha derecha">
            <a:extLst>
              <a:ext uri="{FF2B5EF4-FFF2-40B4-BE49-F238E27FC236}">
                <a16:creationId xmlns:a16="http://schemas.microsoft.com/office/drawing/2014/main" id="{71B11357-7783-4416-A39A-8AF78A39961E}"/>
              </a:ext>
            </a:extLst>
          </p:cNvPr>
          <p:cNvSpPr/>
          <p:nvPr/>
        </p:nvSpPr>
        <p:spPr>
          <a:xfrm>
            <a:off x="3530207" y="738482"/>
            <a:ext cx="366936"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s-MX">
              <a:solidFill>
                <a:prstClr val="white"/>
              </a:solidFill>
              <a:latin typeface="Calibri"/>
            </a:endParaRPr>
          </a:p>
        </p:txBody>
      </p:sp>
      <p:sp>
        <p:nvSpPr>
          <p:cNvPr id="19" name="23 Rectángulo redondeado">
            <a:extLst>
              <a:ext uri="{FF2B5EF4-FFF2-40B4-BE49-F238E27FC236}">
                <a16:creationId xmlns:a16="http://schemas.microsoft.com/office/drawing/2014/main" id="{5F9A94C9-E3DA-4626-9D65-DA4EC4E46406}"/>
              </a:ext>
            </a:extLst>
          </p:cNvPr>
          <p:cNvSpPr/>
          <p:nvPr/>
        </p:nvSpPr>
        <p:spPr>
          <a:xfrm>
            <a:off x="3969151" y="180419"/>
            <a:ext cx="1512168" cy="104411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MX" sz="1600" b="1" dirty="0">
                <a:solidFill>
                  <a:prstClr val="black"/>
                </a:solidFill>
                <a:latin typeface="Calibri"/>
              </a:rPr>
              <a:t>Notifica a Secretario, a RH y a Contraloría</a:t>
            </a:r>
          </a:p>
        </p:txBody>
      </p:sp>
      <p:sp>
        <p:nvSpPr>
          <p:cNvPr id="20" name="24 Flecha derecha">
            <a:extLst>
              <a:ext uri="{FF2B5EF4-FFF2-40B4-BE49-F238E27FC236}">
                <a16:creationId xmlns:a16="http://schemas.microsoft.com/office/drawing/2014/main" id="{2BBA0C86-A314-4601-A047-6C403B81F962}"/>
              </a:ext>
            </a:extLst>
          </p:cNvPr>
          <p:cNvSpPr/>
          <p:nvPr/>
        </p:nvSpPr>
        <p:spPr>
          <a:xfrm>
            <a:off x="5481319" y="702478"/>
            <a:ext cx="360040" cy="817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s-MX">
              <a:solidFill>
                <a:prstClr val="white"/>
              </a:solidFill>
              <a:latin typeface="Calibri"/>
            </a:endParaRPr>
          </a:p>
        </p:txBody>
      </p:sp>
      <p:sp>
        <p:nvSpPr>
          <p:cNvPr id="21" name="25 Rectángulo redondeado">
            <a:extLst>
              <a:ext uri="{FF2B5EF4-FFF2-40B4-BE49-F238E27FC236}">
                <a16:creationId xmlns:a16="http://schemas.microsoft.com/office/drawing/2014/main" id="{BE824498-1960-437A-A6DD-9DFD768604F4}"/>
              </a:ext>
            </a:extLst>
          </p:cNvPr>
          <p:cNvSpPr/>
          <p:nvPr/>
        </p:nvSpPr>
        <p:spPr>
          <a:xfrm>
            <a:off x="5841359" y="324435"/>
            <a:ext cx="1296144" cy="86409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MX" b="1" dirty="0">
                <a:solidFill>
                  <a:prstClr val="black"/>
                </a:solidFill>
                <a:latin typeface="Calibri"/>
              </a:rPr>
              <a:t>I</a:t>
            </a:r>
            <a:r>
              <a:rPr lang="es-MX" sz="1600" b="1" dirty="0">
                <a:solidFill>
                  <a:prstClr val="black"/>
                </a:solidFill>
                <a:latin typeface="Calibri"/>
              </a:rPr>
              <a:t>nstrucción al nivel y del nivel</a:t>
            </a:r>
          </a:p>
        </p:txBody>
      </p:sp>
      <p:sp>
        <p:nvSpPr>
          <p:cNvPr id="22" name="27 Flecha abajo">
            <a:extLst>
              <a:ext uri="{FF2B5EF4-FFF2-40B4-BE49-F238E27FC236}">
                <a16:creationId xmlns:a16="http://schemas.microsoft.com/office/drawing/2014/main" id="{C0B1A57B-CC17-42C9-911B-CB96B4A16E56}"/>
              </a:ext>
            </a:extLst>
          </p:cNvPr>
          <p:cNvSpPr/>
          <p:nvPr/>
        </p:nvSpPr>
        <p:spPr>
          <a:xfrm>
            <a:off x="6417423" y="1188531"/>
            <a:ext cx="72008" cy="2427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s-MX">
              <a:solidFill>
                <a:prstClr val="white"/>
              </a:solidFill>
              <a:latin typeface="Calibri"/>
            </a:endParaRPr>
          </a:p>
        </p:txBody>
      </p:sp>
      <p:sp>
        <p:nvSpPr>
          <p:cNvPr id="23" name="31 Flecha derecha">
            <a:extLst>
              <a:ext uri="{FF2B5EF4-FFF2-40B4-BE49-F238E27FC236}">
                <a16:creationId xmlns:a16="http://schemas.microsoft.com/office/drawing/2014/main" id="{DF93CA82-08E5-4963-A87F-0C63FC8BB37D}"/>
              </a:ext>
            </a:extLst>
          </p:cNvPr>
          <p:cNvSpPr/>
          <p:nvPr/>
        </p:nvSpPr>
        <p:spPr>
          <a:xfrm>
            <a:off x="1556883" y="3024736"/>
            <a:ext cx="324036"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s-MX">
              <a:solidFill>
                <a:prstClr val="white"/>
              </a:solidFill>
              <a:latin typeface="Calibri"/>
            </a:endParaRPr>
          </a:p>
        </p:txBody>
      </p:sp>
      <p:sp>
        <p:nvSpPr>
          <p:cNvPr id="24" name="34 Flecha abajo">
            <a:extLst>
              <a:ext uri="{FF2B5EF4-FFF2-40B4-BE49-F238E27FC236}">
                <a16:creationId xmlns:a16="http://schemas.microsoft.com/office/drawing/2014/main" id="{F1A16DDF-9AB0-4438-ADC9-04E9E827DD4C}"/>
              </a:ext>
            </a:extLst>
          </p:cNvPr>
          <p:cNvSpPr/>
          <p:nvPr/>
        </p:nvSpPr>
        <p:spPr>
          <a:xfrm>
            <a:off x="1043113" y="3492787"/>
            <a:ext cx="45719"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s-MX">
              <a:solidFill>
                <a:prstClr val="white"/>
              </a:solidFill>
              <a:latin typeface="Calibri"/>
            </a:endParaRPr>
          </a:p>
        </p:txBody>
      </p:sp>
      <p:sp>
        <p:nvSpPr>
          <p:cNvPr id="25" name="35 CuadroTexto">
            <a:extLst>
              <a:ext uri="{FF2B5EF4-FFF2-40B4-BE49-F238E27FC236}">
                <a16:creationId xmlns:a16="http://schemas.microsoft.com/office/drawing/2014/main" id="{7F61B519-11A1-4BE9-B3F0-0F95B64EE32B}"/>
              </a:ext>
            </a:extLst>
          </p:cNvPr>
          <p:cNvSpPr txBox="1"/>
          <p:nvPr/>
        </p:nvSpPr>
        <p:spPr>
          <a:xfrm>
            <a:off x="1486131" y="2600947"/>
            <a:ext cx="360040" cy="369332"/>
          </a:xfrm>
          <a:prstGeom prst="rect">
            <a:avLst/>
          </a:prstGeom>
          <a:noFill/>
        </p:spPr>
        <p:txBody>
          <a:bodyPr wrap="square" rtlCol="0">
            <a:spAutoFit/>
          </a:bodyPr>
          <a:lstStyle/>
          <a:p>
            <a:pPr defTabSz="914400"/>
            <a:r>
              <a:rPr lang="es-MX" dirty="0">
                <a:solidFill>
                  <a:prstClr val="black"/>
                </a:solidFill>
                <a:latin typeface="Calibri"/>
              </a:rPr>
              <a:t>si</a:t>
            </a:r>
          </a:p>
        </p:txBody>
      </p:sp>
      <p:sp>
        <p:nvSpPr>
          <p:cNvPr id="26" name="36 CuadroTexto">
            <a:extLst>
              <a:ext uri="{FF2B5EF4-FFF2-40B4-BE49-F238E27FC236}">
                <a16:creationId xmlns:a16="http://schemas.microsoft.com/office/drawing/2014/main" id="{F4C30FA8-8948-4704-84C1-FD989D418BAB}"/>
              </a:ext>
            </a:extLst>
          </p:cNvPr>
          <p:cNvSpPr txBox="1"/>
          <p:nvPr/>
        </p:nvSpPr>
        <p:spPr>
          <a:xfrm>
            <a:off x="639116" y="3502575"/>
            <a:ext cx="674361" cy="369332"/>
          </a:xfrm>
          <a:prstGeom prst="rect">
            <a:avLst/>
          </a:prstGeom>
          <a:noFill/>
        </p:spPr>
        <p:txBody>
          <a:bodyPr wrap="square" rtlCol="0">
            <a:spAutoFit/>
          </a:bodyPr>
          <a:lstStyle/>
          <a:p>
            <a:pPr defTabSz="914400"/>
            <a:r>
              <a:rPr lang="es-MX" dirty="0">
                <a:solidFill>
                  <a:prstClr val="black"/>
                </a:solidFill>
                <a:latin typeface="Calibri"/>
              </a:rPr>
              <a:t>no</a:t>
            </a:r>
          </a:p>
        </p:txBody>
      </p:sp>
      <p:sp>
        <p:nvSpPr>
          <p:cNvPr id="27" name="37 Rectángulo">
            <a:extLst>
              <a:ext uri="{FF2B5EF4-FFF2-40B4-BE49-F238E27FC236}">
                <a16:creationId xmlns:a16="http://schemas.microsoft.com/office/drawing/2014/main" id="{43A00804-D26D-4C3D-A8E0-6F2885DE329E}"/>
              </a:ext>
            </a:extLst>
          </p:cNvPr>
          <p:cNvSpPr/>
          <p:nvPr/>
        </p:nvSpPr>
        <p:spPr>
          <a:xfrm>
            <a:off x="1952927" y="2600947"/>
            <a:ext cx="1152128" cy="10229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MX" sz="1600" b="1" dirty="0">
                <a:solidFill>
                  <a:prstClr val="black"/>
                </a:solidFill>
                <a:latin typeface="Calibri"/>
              </a:rPr>
              <a:t>Art. 49 - 64 LGRA, 47 Y 48 LRPAEJ</a:t>
            </a:r>
          </a:p>
        </p:txBody>
      </p:sp>
      <p:sp>
        <p:nvSpPr>
          <p:cNvPr id="28" name="38 Rectángulo redondeado">
            <a:extLst>
              <a:ext uri="{FF2B5EF4-FFF2-40B4-BE49-F238E27FC236}">
                <a16:creationId xmlns:a16="http://schemas.microsoft.com/office/drawing/2014/main" id="{6ADF697D-CF19-4C4F-A2A5-17D6D937E313}"/>
              </a:ext>
            </a:extLst>
          </p:cNvPr>
          <p:cNvSpPr/>
          <p:nvPr/>
        </p:nvSpPr>
        <p:spPr>
          <a:xfrm>
            <a:off x="3393087" y="2417313"/>
            <a:ext cx="1404156" cy="122566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MX" sz="1600" b="1" dirty="0">
                <a:solidFill>
                  <a:prstClr val="black"/>
                </a:solidFill>
                <a:latin typeface="Calibri"/>
              </a:rPr>
              <a:t>DENUNCIA a Contraloría para iniciar el PRA</a:t>
            </a:r>
          </a:p>
        </p:txBody>
      </p:sp>
      <p:sp>
        <p:nvSpPr>
          <p:cNvPr id="29" name="39 Flecha derecha">
            <a:extLst>
              <a:ext uri="{FF2B5EF4-FFF2-40B4-BE49-F238E27FC236}">
                <a16:creationId xmlns:a16="http://schemas.microsoft.com/office/drawing/2014/main" id="{C6F1CE56-4CAD-4A49-807F-8CB6A281E39A}"/>
              </a:ext>
            </a:extLst>
          </p:cNvPr>
          <p:cNvSpPr/>
          <p:nvPr/>
        </p:nvSpPr>
        <p:spPr>
          <a:xfrm>
            <a:off x="3105055" y="3070455"/>
            <a:ext cx="288032"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s-MX">
              <a:solidFill>
                <a:prstClr val="white"/>
              </a:solidFill>
              <a:latin typeface="Calibri"/>
            </a:endParaRPr>
          </a:p>
        </p:txBody>
      </p:sp>
      <p:sp>
        <p:nvSpPr>
          <p:cNvPr id="30" name="40 Flecha derecha">
            <a:extLst>
              <a:ext uri="{FF2B5EF4-FFF2-40B4-BE49-F238E27FC236}">
                <a16:creationId xmlns:a16="http://schemas.microsoft.com/office/drawing/2014/main" id="{7689C20A-4B1E-4584-BFDE-E5FDCB7F83BD}"/>
              </a:ext>
            </a:extLst>
          </p:cNvPr>
          <p:cNvSpPr/>
          <p:nvPr/>
        </p:nvSpPr>
        <p:spPr>
          <a:xfrm>
            <a:off x="4797243" y="3024735"/>
            <a:ext cx="396044" cy="914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s-MX">
              <a:solidFill>
                <a:prstClr val="white"/>
              </a:solidFill>
              <a:latin typeface="Calibri"/>
            </a:endParaRPr>
          </a:p>
        </p:txBody>
      </p:sp>
      <p:sp>
        <p:nvSpPr>
          <p:cNvPr id="31" name="41 Rectángulo">
            <a:extLst>
              <a:ext uri="{FF2B5EF4-FFF2-40B4-BE49-F238E27FC236}">
                <a16:creationId xmlns:a16="http://schemas.microsoft.com/office/drawing/2014/main" id="{9ADA485A-599A-4E05-A123-939652E60306}"/>
              </a:ext>
            </a:extLst>
          </p:cNvPr>
          <p:cNvSpPr/>
          <p:nvPr/>
        </p:nvSpPr>
        <p:spPr>
          <a:xfrm>
            <a:off x="5193287" y="2556683"/>
            <a:ext cx="1584176" cy="10718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MX" b="1" dirty="0">
                <a:solidFill>
                  <a:prstClr val="black"/>
                </a:solidFill>
                <a:latin typeface="Calibri"/>
              </a:rPr>
              <a:t>Sanciones art. 75 y 78 LGRA. Prescribe 3a</a:t>
            </a:r>
          </a:p>
        </p:txBody>
      </p:sp>
      <p:sp>
        <p:nvSpPr>
          <p:cNvPr id="32" name="42 Rectángulo">
            <a:extLst>
              <a:ext uri="{FF2B5EF4-FFF2-40B4-BE49-F238E27FC236}">
                <a16:creationId xmlns:a16="http://schemas.microsoft.com/office/drawing/2014/main" id="{FF919AD1-4E0B-47C9-B514-BB89423F1923}"/>
              </a:ext>
            </a:extLst>
          </p:cNvPr>
          <p:cNvSpPr/>
          <p:nvPr/>
        </p:nvSpPr>
        <p:spPr>
          <a:xfrm>
            <a:off x="7209511" y="2589083"/>
            <a:ext cx="1728192" cy="109815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MX" sz="1600" b="1" dirty="0">
                <a:solidFill>
                  <a:prstClr val="black"/>
                </a:solidFill>
                <a:latin typeface="Calibri"/>
              </a:rPr>
              <a:t>AMONESTACIÓN, SUSEPENSIÓN, DESTITUCIÓN, INHABILITACIÓN</a:t>
            </a:r>
          </a:p>
        </p:txBody>
      </p:sp>
      <p:sp>
        <p:nvSpPr>
          <p:cNvPr id="33" name="43 Flecha derecha">
            <a:extLst>
              <a:ext uri="{FF2B5EF4-FFF2-40B4-BE49-F238E27FC236}">
                <a16:creationId xmlns:a16="http://schemas.microsoft.com/office/drawing/2014/main" id="{0A27828A-2BDC-4F2B-B1F3-2FF05E9C8245}"/>
              </a:ext>
            </a:extLst>
          </p:cNvPr>
          <p:cNvSpPr/>
          <p:nvPr/>
        </p:nvSpPr>
        <p:spPr>
          <a:xfrm>
            <a:off x="6777463" y="3047595"/>
            <a:ext cx="360040"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s-MX">
              <a:solidFill>
                <a:prstClr val="white"/>
              </a:solidFill>
              <a:latin typeface="Calibri"/>
            </a:endParaRPr>
          </a:p>
        </p:txBody>
      </p:sp>
      <p:sp>
        <p:nvSpPr>
          <p:cNvPr id="34" name="44 Flecha derecha">
            <a:extLst>
              <a:ext uri="{FF2B5EF4-FFF2-40B4-BE49-F238E27FC236}">
                <a16:creationId xmlns:a16="http://schemas.microsoft.com/office/drawing/2014/main" id="{876BE890-A001-4764-B8A8-79C6167D56A1}"/>
              </a:ext>
            </a:extLst>
          </p:cNvPr>
          <p:cNvSpPr/>
          <p:nvPr/>
        </p:nvSpPr>
        <p:spPr>
          <a:xfrm>
            <a:off x="1556883" y="4356884"/>
            <a:ext cx="324036"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s-MX">
              <a:solidFill>
                <a:prstClr val="white"/>
              </a:solidFill>
              <a:latin typeface="Calibri"/>
            </a:endParaRPr>
          </a:p>
        </p:txBody>
      </p:sp>
      <p:sp>
        <p:nvSpPr>
          <p:cNvPr id="35" name="45 Flecha abajo">
            <a:extLst>
              <a:ext uri="{FF2B5EF4-FFF2-40B4-BE49-F238E27FC236}">
                <a16:creationId xmlns:a16="http://schemas.microsoft.com/office/drawing/2014/main" id="{D4071D82-5BE5-4BBC-9389-BB893845154E}"/>
              </a:ext>
            </a:extLst>
          </p:cNvPr>
          <p:cNvSpPr/>
          <p:nvPr/>
        </p:nvSpPr>
        <p:spPr>
          <a:xfrm>
            <a:off x="1016824" y="4860939"/>
            <a:ext cx="45719"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s-MX">
              <a:solidFill>
                <a:prstClr val="white"/>
              </a:solidFill>
              <a:latin typeface="Calibri"/>
            </a:endParaRPr>
          </a:p>
        </p:txBody>
      </p:sp>
      <p:sp>
        <p:nvSpPr>
          <p:cNvPr id="36" name="46 CuadroTexto">
            <a:extLst>
              <a:ext uri="{FF2B5EF4-FFF2-40B4-BE49-F238E27FC236}">
                <a16:creationId xmlns:a16="http://schemas.microsoft.com/office/drawing/2014/main" id="{0612C16F-CF21-4114-B279-BD14B203AF3D}"/>
              </a:ext>
            </a:extLst>
          </p:cNvPr>
          <p:cNvSpPr txBox="1"/>
          <p:nvPr/>
        </p:nvSpPr>
        <p:spPr>
          <a:xfrm>
            <a:off x="1486131" y="3987551"/>
            <a:ext cx="360040" cy="369332"/>
          </a:xfrm>
          <a:prstGeom prst="rect">
            <a:avLst/>
          </a:prstGeom>
          <a:noFill/>
        </p:spPr>
        <p:txBody>
          <a:bodyPr wrap="square" rtlCol="0">
            <a:spAutoFit/>
          </a:bodyPr>
          <a:lstStyle/>
          <a:p>
            <a:pPr defTabSz="914400"/>
            <a:r>
              <a:rPr lang="es-MX" dirty="0">
                <a:solidFill>
                  <a:prstClr val="black"/>
                </a:solidFill>
                <a:latin typeface="Calibri"/>
              </a:rPr>
              <a:t>si</a:t>
            </a:r>
          </a:p>
        </p:txBody>
      </p:sp>
      <p:sp>
        <p:nvSpPr>
          <p:cNvPr id="37" name="48 CuadroTexto">
            <a:extLst>
              <a:ext uri="{FF2B5EF4-FFF2-40B4-BE49-F238E27FC236}">
                <a16:creationId xmlns:a16="http://schemas.microsoft.com/office/drawing/2014/main" id="{4FB16EDF-1472-44F8-A319-AB7E8BB91DA4}"/>
              </a:ext>
            </a:extLst>
          </p:cNvPr>
          <p:cNvSpPr txBox="1"/>
          <p:nvPr/>
        </p:nvSpPr>
        <p:spPr>
          <a:xfrm>
            <a:off x="639116" y="4860743"/>
            <a:ext cx="674361" cy="369332"/>
          </a:xfrm>
          <a:prstGeom prst="rect">
            <a:avLst/>
          </a:prstGeom>
          <a:noFill/>
        </p:spPr>
        <p:txBody>
          <a:bodyPr wrap="square" rtlCol="0">
            <a:spAutoFit/>
          </a:bodyPr>
          <a:lstStyle/>
          <a:p>
            <a:pPr defTabSz="914400"/>
            <a:r>
              <a:rPr lang="es-MX" dirty="0">
                <a:solidFill>
                  <a:prstClr val="black"/>
                </a:solidFill>
                <a:latin typeface="Calibri"/>
              </a:rPr>
              <a:t>no</a:t>
            </a:r>
          </a:p>
        </p:txBody>
      </p:sp>
      <p:sp>
        <p:nvSpPr>
          <p:cNvPr id="38" name="50 Rectángulo">
            <a:extLst>
              <a:ext uri="{FF2B5EF4-FFF2-40B4-BE49-F238E27FC236}">
                <a16:creationId xmlns:a16="http://schemas.microsoft.com/office/drawing/2014/main" id="{11566785-B753-41F2-97B1-A11BC1D5CABC}"/>
              </a:ext>
            </a:extLst>
          </p:cNvPr>
          <p:cNvSpPr/>
          <p:nvPr/>
        </p:nvSpPr>
        <p:spPr>
          <a:xfrm>
            <a:off x="7497543" y="756483"/>
            <a:ext cx="1440160" cy="97210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MX" dirty="0">
                <a:solidFill>
                  <a:prstClr val="white"/>
                </a:solidFill>
                <a:latin typeface="Calibri"/>
              </a:rPr>
              <a:t>Aquí </a:t>
            </a:r>
            <a:r>
              <a:rPr lang="es-MX" b="1" dirty="0">
                <a:solidFill>
                  <a:prstClr val="black"/>
                </a:solidFill>
                <a:latin typeface="Calibri"/>
              </a:rPr>
              <a:t>Proceden los dos FA y RL</a:t>
            </a:r>
          </a:p>
        </p:txBody>
      </p:sp>
      <p:sp>
        <p:nvSpPr>
          <p:cNvPr id="39" name="51 Rectángulo">
            <a:extLst>
              <a:ext uri="{FF2B5EF4-FFF2-40B4-BE49-F238E27FC236}">
                <a16:creationId xmlns:a16="http://schemas.microsoft.com/office/drawing/2014/main" id="{92E1930E-7E47-4B98-84B5-0225DACC8FC0}"/>
              </a:ext>
            </a:extLst>
          </p:cNvPr>
          <p:cNvSpPr/>
          <p:nvPr/>
        </p:nvSpPr>
        <p:spPr>
          <a:xfrm>
            <a:off x="1952928" y="3924835"/>
            <a:ext cx="895261" cy="86409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MX" sz="1600" b="1" dirty="0">
                <a:solidFill>
                  <a:prstClr val="black"/>
                </a:solidFill>
                <a:latin typeface="Calibri"/>
              </a:rPr>
              <a:t>Art. 22 y 55 </a:t>
            </a:r>
          </a:p>
          <a:p>
            <a:pPr algn="ctr" defTabSz="914400"/>
            <a:r>
              <a:rPr lang="es-MX" sz="1600" b="1" dirty="0">
                <a:solidFill>
                  <a:prstClr val="black"/>
                </a:solidFill>
                <a:latin typeface="Calibri"/>
              </a:rPr>
              <a:t>LSPEJ</a:t>
            </a:r>
          </a:p>
        </p:txBody>
      </p:sp>
      <p:sp>
        <p:nvSpPr>
          <p:cNvPr id="40" name="52 Flecha derecha">
            <a:extLst>
              <a:ext uri="{FF2B5EF4-FFF2-40B4-BE49-F238E27FC236}">
                <a16:creationId xmlns:a16="http://schemas.microsoft.com/office/drawing/2014/main" id="{CC20522E-47F0-4DE4-86F1-6DB59412C7DF}"/>
              </a:ext>
            </a:extLst>
          </p:cNvPr>
          <p:cNvSpPr/>
          <p:nvPr/>
        </p:nvSpPr>
        <p:spPr>
          <a:xfrm>
            <a:off x="2848189" y="4356884"/>
            <a:ext cx="256867"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s-MX">
              <a:solidFill>
                <a:prstClr val="white"/>
              </a:solidFill>
              <a:latin typeface="Calibri"/>
            </a:endParaRPr>
          </a:p>
        </p:txBody>
      </p:sp>
      <p:sp>
        <p:nvSpPr>
          <p:cNvPr id="41" name="53 Rectángulo redondeado">
            <a:extLst>
              <a:ext uri="{FF2B5EF4-FFF2-40B4-BE49-F238E27FC236}">
                <a16:creationId xmlns:a16="http://schemas.microsoft.com/office/drawing/2014/main" id="{990B8CDB-4762-423D-A75C-BD8B3B2F0CE1}"/>
              </a:ext>
            </a:extLst>
          </p:cNvPr>
          <p:cNvSpPr/>
          <p:nvPr/>
        </p:nvSpPr>
        <p:spPr>
          <a:xfrm>
            <a:off x="3177063" y="3852827"/>
            <a:ext cx="1818202" cy="11107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MX" sz="1600" b="1" dirty="0">
                <a:solidFill>
                  <a:prstClr val="black"/>
                </a:solidFill>
                <a:latin typeface="Calibri"/>
              </a:rPr>
              <a:t>Procedimiento de Responsabilidad Laboral Art. 26 LSPEJ</a:t>
            </a:r>
          </a:p>
        </p:txBody>
      </p:sp>
      <p:sp>
        <p:nvSpPr>
          <p:cNvPr id="42" name="54 Flecha derecha">
            <a:extLst>
              <a:ext uri="{FF2B5EF4-FFF2-40B4-BE49-F238E27FC236}">
                <a16:creationId xmlns:a16="http://schemas.microsoft.com/office/drawing/2014/main" id="{4F08E448-7423-4240-84B6-CB45137D2CBB}"/>
              </a:ext>
            </a:extLst>
          </p:cNvPr>
          <p:cNvSpPr/>
          <p:nvPr/>
        </p:nvSpPr>
        <p:spPr>
          <a:xfrm>
            <a:off x="4995265" y="4408221"/>
            <a:ext cx="414046"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s-MX">
              <a:solidFill>
                <a:prstClr val="white"/>
              </a:solidFill>
              <a:latin typeface="Calibri"/>
            </a:endParaRPr>
          </a:p>
        </p:txBody>
      </p:sp>
      <p:sp>
        <p:nvSpPr>
          <p:cNvPr id="43" name="55 Rectángulo">
            <a:extLst>
              <a:ext uri="{FF2B5EF4-FFF2-40B4-BE49-F238E27FC236}">
                <a16:creationId xmlns:a16="http://schemas.microsoft.com/office/drawing/2014/main" id="{3591E93D-FBB2-4A1A-A297-B7384DD30853}"/>
              </a:ext>
            </a:extLst>
          </p:cNvPr>
          <p:cNvSpPr/>
          <p:nvPr/>
        </p:nvSpPr>
        <p:spPr>
          <a:xfrm>
            <a:off x="5481319" y="3924835"/>
            <a:ext cx="1656184" cy="97606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MX" sz="1600" b="1" dirty="0">
                <a:solidFill>
                  <a:prstClr val="black"/>
                </a:solidFill>
                <a:latin typeface="Calibri"/>
              </a:rPr>
              <a:t>Sanciones art. 25 Amonestación, Suspensión, Cese e Inhabilitación</a:t>
            </a:r>
          </a:p>
        </p:txBody>
      </p:sp>
      <p:sp>
        <p:nvSpPr>
          <p:cNvPr id="44" name="56 Rectángulo">
            <a:extLst>
              <a:ext uri="{FF2B5EF4-FFF2-40B4-BE49-F238E27FC236}">
                <a16:creationId xmlns:a16="http://schemas.microsoft.com/office/drawing/2014/main" id="{1330DE66-AE91-4535-8A7F-EB885A5172FF}"/>
              </a:ext>
            </a:extLst>
          </p:cNvPr>
          <p:cNvSpPr/>
          <p:nvPr/>
        </p:nvSpPr>
        <p:spPr>
          <a:xfrm>
            <a:off x="7425535" y="3956885"/>
            <a:ext cx="1584176" cy="97606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MX" sz="1600" b="1" dirty="0">
                <a:solidFill>
                  <a:prstClr val="black"/>
                </a:solidFill>
                <a:latin typeface="Calibri"/>
              </a:rPr>
              <a:t>Prescripción art. 106 bis. 30 días naturales y 5 días para faltas</a:t>
            </a:r>
          </a:p>
        </p:txBody>
      </p:sp>
      <p:sp>
        <p:nvSpPr>
          <p:cNvPr id="45" name="57 Flecha derecha">
            <a:extLst>
              <a:ext uri="{FF2B5EF4-FFF2-40B4-BE49-F238E27FC236}">
                <a16:creationId xmlns:a16="http://schemas.microsoft.com/office/drawing/2014/main" id="{F29986D8-68C5-4508-9E96-EB1962274D4B}"/>
              </a:ext>
            </a:extLst>
          </p:cNvPr>
          <p:cNvSpPr/>
          <p:nvPr/>
        </p:nvSpPr>
        <p:spPr>
          <a:xfrm>
            <a:off x="7137503" y="4385361"/>
            <a:ext cx="216024"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s-MX">
              <a:solidFill>
                <a:prstClr val="white"/>
              </a:solidFill>
              <a:latin typeface="Calibri"/>
            </a:endParaRPr>
          </a:p>
        </p:txBody>
      </p:sp>
      <p:sp>
        <p:nvSpPr>
          <p:cNvPr id="46" name="58 Rectángulo">
            <a:extLst>
              <a:ext uri="{FF2B5EF4-FFF2-40B4-BE49-F238E27FC236}">
                <a16:creationId xmlns:a16="http://schemas.microsoft.com/office/drawing/2014/main" id="{7A788B78-6841-4587-820B-6247A49187FC}"/>
              </a:ext>
            </a:extLst>
          </p:cNvPr>
          <p:cNvSpPr/>
          <p:nvPr/>
        </p:nvSpPr>
        <p:spPr>
          <a:xfrm>
            <a:off x="110677" y="5280587"/>
            <a:ext cx="1959798" cy="108012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MX" b="1" dirty="0">
                <a:solidFill>
                  <a:prstClr val="black"/>
                </a:solidFill>
                <a:latin typeface="Calibri"/>
              </a:rPr>
              <a:t>Medio Alternativo de Solución de Conflictos</a:t>
            </a:r>
          </a:p>
        </p:txBody>
      </p:sp>
      <p:sp>
        <p:nvSpPr>
          <p:cNvPr id="50" name="CuadroTexto 49">
            <a:extLst>
              <a:ext uri="{FF2B5EF4-FFF2-40B4-BE49-F238E27FC236}">
                <a16:creationId xmlns:a16="http://schemas.microsoft.com/office/drawing/2014/main" id="{F434FDE1-C915-42F6-A462-6A20868FE36A}"/>
              </a:ext>
            </a:extLst>
          </p:cNvPr>
          <p:cNvSpPr txBox="1"/>
          <p:nvPr/>
        </p:nvSpPr>
        <p:spPr>
          <a:xfrm>
            <a:off x="3560143" y="5494545"/>
            <a:ext cx="4923547" cy="461665"/>
          </a:xfrm>
          <a:prstGeom prst="rect">
            <a:avLst/>
          </a:prstGeom>
          <a:noFill/>
        </p:spPr>
        <p:txBody>
          <a:bodyPr wrap="square" rtlCol="0">
            <a:spAutoFit/>
          </a:bodyPr>
          <a:lstStyle/>
          <a:p>
            <a:r>
              <a:rPr lang="es-MX" sz="2400" b="1" u="sng" dirty="0">
                <a:latin typeface="Arial" panose="020B0604020202020204" pitchFamily="34" charset="0"/>
                <a:cs typeface="Arial" panose="020B0604020202020204" pitchFamily="34" charset="0"/>
              </a:rPr>
              <a:t>FLUJOGRAMA DE ATENCION </a:t>
            </a:r>
          </a:p>
        </p:txBody>
      </p:sp>
      <p:grpSp>
        <p:nvGrpSpPr>
          <p:cNvPr id="51" name="Grupo 50">
            <a:extLst>
              <a:ext uri="{FF2B5EF4-FFF2-40B4-BE49-F238E27FC236}">
                <a16:creationId xmlns:a16="http://schemas.microsoft.com/office/drawing/2014/main" id="{C432A6F7-194F-4497-AC61-2DF408CB51C4}"/>
              </a:ext>
            </a:extLst>
          </p:cNvPr>
          <p:cNvGrpSpPr/>
          <p:nvPr/>
        </p:nvGrpSpPr>
        <p:grpSpPr>
          <a:xfrm>
            <a:off x="0" y="6313130"/>
            <a:ext cx="9144000" cy="569043"/>
            <a:chOff x="0" y="6313130"/>
            <a:chExt cx="9144000" cy="569043"/>
          </a:xfrm>
        </p:grpSpPr>
        <p:pic>
          <p:nvPicPr>
            <p:cNvPr id="52" name="Imagen 51" descr="C:\Users\dalvarez\Pictures\logo sej 2016.jpg">
              <a:extLst>
                <a:ext uri="{FF2B5EF4-FFF2-40B4-BE49-F238E27FC236}">
                  <a16:creationId xmlns:a16="http://schemas.microsoft.com/office/drawing/2014/main" id="{E8A4534D-A0EA-4E69-BAFD-E7A8481625EB}"/>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46217" y="6418918"/>
              <a:ext cx="786567" cy="403187"/>
            </a:xfrm>
            <a:prstGeom prst="rect">
              <a:avLst/>
            </a:prstGeom>
            <a:noFill/>
            <a:ln>
              <a:noFill/>
            </a:ln>
          </p:spPr>
        </p:pic>
        <p:sp>
          <p:nvSpPr>
            <p:cNvPr id="53" name="CuadroTexto 52">
              <a:extLst>
                <a:ext uri="{FF2B5EF4-FFF2-40B4-BE49-F238E27FC236}">
                  <a16:creationId xmlns:a16="http://schemas.microsoft.com/office/drawing/2014/main" id="{F0FF7681-EED0-4105-8B66-6ABEDB4E04FF}"/>
                </a:ext>
              </a:extLst>
            </p:cNvPr>
            <p:cNvSpPr txBox="1"/>
            <p:nvPr/>
          </p:nvSpPr>
          <p:spPr>
            <a:xfrm>
              <a:off x="3954262" y="6374342"/>
              <a:ext cx="5175670" cy="507831"/>
            </a:xfrm>
            <a:prstGeom prst="rect">
              <a:avLst/>
            </a:prstGeom>
            <a:noFill/>
          </p:spPr>
          <p:txBody>
            <a:bodyPr wrap="square" rtlCol="0">
              <a:spAutoFit/>
            </a:bodyPr>
            <a:lstStyle/>
            <a:p>
              <a:pPr algn="r"/>
              <a:r>
                <a:rPr lang="es-MX" sz="900" b="1" dirty="0">
                  <a:latin typeface="Arial" panose="020B0604020202020204" pitchFamily="34" charset="0"/>
                  <a:cs typeface="Arial" panose="020B0604020202020204" pitchFamily="34" charset="0"/>
                </a:rPr>
                <a:t>DIRECCION GENERAL DE EDUCACION PRIMARIA </a:t>
              </a:r>
            </a:p>
            <a:p>
              <a:pPr algn="r"/>
              <a:r>
                <a:rPr lang="es-MX" sz="900" b="1" dirty="0">
                  <a:latin typeface="Arial" panose="020B0604020202020204" pitchFamily="34" charset="0"/>
                  <a:cs typeface="Arial" panose="020B0604020202020204" pitchFamily="34" charset="0"/>
                </a:rPr>
                <a:t>DIRECCION DE GESTION Y OPERACIÓN </a:t>
              </a:r>
            </a:p>
            <a:p>
              <a:pPr algn="r"/>
              <a:r>
                <a:rPr lang="es-MX" sz="900" b="1" dirty="0">
                  <a:latin typeface="Arial" panose="020B0604020202020204" pitchFamily="34" charset="0"/>
                  <a:cs typeface="Arial" panose="020B0604020202020204" pitchFamily="34" charset="0"/>
                </a:rPr>
                <a:t>PROBLEMÁTICA ESCOLAR</a:t>
              </a:r>
            </a:p>
          </p:txBody>
        </p:sp>
        <p:sp>
          <p:nvSpPr>
            <p:cNvPr id="54" name="Rectángulo 53">
              <a:extLst>
                <a:ext uri="{FF2B5EF4-FFF2-40B4-BE49-F238E27FC236}">
                  <a16:creationId xmlns:a16="http://schemas.microsoft.com/office/drawing/2014/main" id="{C8ED84CE-0FBD-4FDD-B5CE-D622691EABC5}"/>
                </a:ext>
              </a:extLst>
            </p:cNvPr>
            <p:cNvSpPr/>
            <p:nvPr/>
          </p:nvSpPr>
          <p:spPr>
            <a:xfrm flipV="1">
              <a:off x="0" y="6313130"/>
              <a:ext cx="9144000" cy="1057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grpSp>
    </p:spTree>
    <p:extLst>
      <p:ext uri="{BB962C8B-B14F-4D97-AF65-F5344CB8AC3E}">
        <p14:creationId xmlns:p14="http://schemas.microsoft.com/office/powerpoint/2010/main" val="292235618"/>
      </p:ext>
    </p:extLst>
  </p:cSld>
  <p:clrMapOvr>
    <a:masterClrMapping/>
  </p:clrMapOvr>
</p:sld>
</file>

<file path=ppt/theme/theme1.xml><?xml version="1.0" encoding="utf-8"?>
<a:theme xmlns:a="http://schemas.openxmlformats.org/drawingml/2006/main" name="Retrospección">
  <a:themeElements>
    <a:clrScheme name="Retrospección">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ció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ción">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Retrospección">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themeOverride>
</file>

<file path=docProps/app.xml><?xml version="1.0" encoding="utf-8"?>
<Properties xmlns="http://schemas.openxmlformats.org/officeDocument/2006/extended-properties" xmlns:vt="http://schemas.openxmlformats.org/officeDocument/2006/docPropsVTypes">
  <Template/>
  <TotalTime>640</TotalTime>
  <Words>2984</Words>
  <Application>Microsoft Office PowerPoint</Application>
  <PresentationFormat>Presentación en pantalla (4:3)</PresentationFormat>
  <Paragraphs>340</Paragraphs>
  <Slides>32</Slides>
  <Notes>0</Notes>
  <HiddenSlides>0</HiddenSlides>
  <MMClips>0</MMClips>
  <ScaleCrop>false</ScaleCrop>
  <HeadingPairs>
    <vt:vector size="8" baseType="variant">
      <vt:variant>
        <vt:lpstr>Fuentes usadas</vt:lpstr>
      </vt:variant>
      <vt:variant>
        <vt:i4>4</vt:i4>
      </vt:variant>
      <vt:variant>
        <vt:lpstr>Tema</vt:lpstr>
      </vt:variant>
      <vt:variant>
        <vt:i4>2</vt:i4>
      </vt:variant>
      <vt:variant>
        <vt:lpstr>Servidores OLE incrustados</vt:lpstr>
      </vt:variant>
      <vt:variant>
        <vt:i4>1</vt:i4>
      </vt:variant>
      <vt:variant>
        <vt:lpstr>Títulos de diapositiva</vt:lpstr>
      </vt:variant>
      <vt:variant>
        <vt:i4>32</vt:i4>
      </vt:variant>
    </vt:vector>
  </HeadingPairs>
  <TitlesOfParts>
    <vt:vector size="39" baseType="lpstr">
      <vt:lpstr>Arial</vt:lpstr>
      <vt:lpstr>Calibri</vt:lpstr>
      <vt:lpstr>Calibri Light</vt:lpstr>
      <vt:lpstr>Times New Roman</vt:lpstr>
      <vt:lpstr>Retrospección</vt:lpstr>
      <vt:lpstr>Tema de Office</vt:lpstr>
      <vt:lpstr>Presentación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LEYES SUPLETORIAS A LA LEY DE RESPONSABILIDAD DE LOS SERVIDORES PUBLICOS DEL ESTADO DE JALISCO</vt:lpstr>
      <vt:lpstr>Presentación de PowerPoint</vt:lpstr>
      <vt:lpstr>Presentación de PowerPoint</vt:lpstr>
      <vt:lpstr>PROCEDIMIENTO POR FALTAS ADMINISTRATIVAS  LEY GENERAL DE RESPONSABILIDADES ADMINSTRATIVAS </vt:lpstr>
      <vt:lpstr>PROCEDIMIENTO POR FALTAS ADMINISTRATIVAS  LEY GENERAL DE RESPONSABILIDADES ADMINISTRATIVAS </vt:lpstr>
      <vt:lpstr>PROCEDIMIENTO POR FALTAS ADMINISTRATIVAS  LEY GENERAL DE RESPONSABILIDADES ADMINISTRATIVAS </vt:lpstr>
      <vt:lpstr>PROCEDIMIENTO POR FALTAS ADMINISTRATIVAS  Ley General De Responsabilidades Políticas y  Administrativas Del Estado De Jalisco  </vt:lpstr>
      <vt:lpstr>PROCEDIMIENTO POR FALTAS ADMINISTRATIVAS  Ley General De Responsabilidades Políticas y  Administrativas Del Estado De Jalisco   </vt:lpstr>
      <vt:lpstr>Presentación de PowerPoint</vt:lpstr>
      <vt:lpstr>Presentación de PowerPoint</vt:lpstr>
      <vt:lpstr>Presentación de PowerPoint</vt:lpstr>
      <vt:lpstr>Presentación de PowerPoint</vt:lpstr>
      <vt:lpstr>Presentación de PowerPoint</vt:lpstr>
      <vt:lpstr>Presentación de PowerPoint</vt:lpstr>
      <vt:lpstr>SANCIONES   PROCEDIMIENTO ADMINSTRATIVO DE RESPONSABILIDAD LABORAR</vt:lpstr>
      <vt:lpstr>Presentación de PowerPoint</vt:lpstr>
      <vt:lpstr>Presentación de PowerPoint</vt:lpstr>
      <vt:lpstr>PRESCRIPCIONES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Bienvenidos</dc:title>
  <dc:creator>Yesenia YEC. Esparza Casillas</dc:creator>
  <cp:lastModifiedBy>Javier JBT. Bracamontes del Toro</cp:lastModifiedBy>
  <cp:revision>45</cp:revision>
  <dcterms:created xsi:type="dcterms:W3CDTF">2017-11-15T14:54:26Z</dcterms:created>
  <dcterms:modified xsi:type="dcterms:W3CDTF">2017-11-17T23:38:39Z</dcterms:modified>
</cp:coreProperties>
</file>